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embeddedFontLst>
    <p:embeddedFont>
      <p:font typeface="Exo 2" pitchFamily="2" charset="77"/>
      <p:regular r:id="rId45"/>
      <p:bold r:id="rId46"/>
      <p:italic r:id="rId47"/>
      <p:boldItalic r:id="rId48"/>
    </p:embeddedFont>
    <p:embeddedFont>
      <p:font typeface="Fira Sans Extra Condensed Medium" panose="020B0603050000020004" pitchFamily="34" charset="0"/>
      <p:regular r:id="rId49"/>
      <p:bold r:id="rId50"/>
      <p:italic r:id="rId51"/>
      <p:boldItalic r:id="rId52"/>
    </p:embeddedFont>
    <p:embeddedFont>
      <p:font typeface="Helvetica Neue" panose="02000503000000020004" pitchFamily="2" charset="0"/>
      <p:regular r:id="rId53"/>
      <p:bold r:id="rId54"/>
      <p:italic r:id="rId55"/>
      <p:boldItalic r:id="rId56"/>
    </p:embeddedFont>
    <p:embeddedFont>
      <p:font typeface="Lato" panose="020F0502020204030203" pitchFamily="34" charset="77"/>
      <p:regular r:id="rId57"/>
      <p:bold r:id="rId58"/>
      <p:italic r:id="rId59"/>
      <p:boldItalic r:id="rId60"/>
    </p:embeddedFont>
    <p:embeddedFont>
      <p:font typeface="Roboto Condensed" panose="02000000000000000000" pitchFamily="2" charset="0"/>
      <p:regular r:id="rId61"/>
      <p:bold r:id="rId62"/>
      <p:italic r:id="rId63"/>
      <p:boldItalic r:id="rId64"/>
    </p:embeddedFont>
    <p:embeddedFont>
      <p:font typeface="Roboto Condensed Light" panose="02000000000000000000" pitchFamily="2" charset="0"/>
      <p:regular r:id="rId65"/>
      <p:bold r:id="rId66"/>
      <p:italic r:id="rId67"/>
      <p:boldItalic r:id="rId68"/>
    </p:embeddedFont>
    <p:embeddedFont>
      <p:font typeface="Squada One" panose="02000000000000000000" pitchFamily="2" charset="0"/>
      <p:regular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5ED2C0-E30D-4881-9838-049556CC1D38}">
  <a:tblStyle styleId="{F05ED2C0-E30D-4881-9838-049556CC1D3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6"/>
  </p:normalViewPr>
  <p:slideViewPr>
    <p:cSldViewPr snapToGrid="0" snapToObjects="1">
      <p:cViewPr varScale="1">
        <p:scale>
          <a:sx n="141" d="100"/>
          <a:sy n="141" d="100"/>
        </p:scale>
        <p:origin x="8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7.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6b68f8ff77_9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6b68f8ff77_9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b68f8ff77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6b68f8ff7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6b68f8ff77_9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6b68f8ff77_9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b68f8ff77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b68f8ff77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6b68f8ff77_9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6b68f8ff77_9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91d423052_4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91d423052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791d423052_4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791d423052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791d423052_4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791d423052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791d423052_4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791d423052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6b68f8ff77_9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6b68f8ff77_9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model check:</a:t>
            </a:r>
            <a:endParaRPr/>
          </a:p>
          <a:p>
            <a:pPr marL="457200" lvl="0" indent="-298450" algn="l" rtl="0">
              <a:spcBef>
                <a:spcPts val="0"/>
              </a:spcBef>
              <a:spcAft>
                <a:spcPts val="0"/>
              </a:spcAft>
              <a:buSzPts val="1100"/>
              <a:buChar char="-"/>
            </a:pPr>
            <a:r>
              <a:rPr lang="en"/>
              <a:t>No outliers → </a:t>
            </a:r>
            <a:endParaRPr/>
          </a:p>
          <a:p>
            <a:pPr marL="457200" lvl="0" indent="-298450" algn="l" rtl="0">
              <a:spcBef>
                <a:spcPts val="0"/>
              </a:spcBef>
              <a:spcAft>
                <a:spcPts val="0"/>
              </a:spcAft>
              <a:buSzPts val="1100"/>
              <a:buChar char="-"/>
            </a:pPr>
            <a:r>
              <a:rPr lang="en"/>
              <a:t>Quantitative variables → </a:t>
            </a:r>
            <a:endParaRPr/>
          </a:p>
          <a:p>
            <a:pPr marL="457200" lvl="0" indent="-298450" algn="l" rtl="0">
              <a:spcBef>
                <a:spcPts val="0"/>
              </a:spcBef>
              <a:spcAft>
                <a:spcPts val="0"/>
              </a:spcAft>
              <a:buSzPts val="1100"/>
              <a:buChar char="-"/>
            </a:pPr>
            <a:r>
              <a:rPr lang="en"/>
              <a:t>Straight enough → </a:t>
            </a:r>
            <a:endParaRPr/>
          </a:p>
          <a:p>
            <a:pPr marL="457200" lvl="0" indent="-298450" algn="l" rtl="0">
              <a:spcBef>
                <a:spcPts val="0"/>
              </a:spcBef>
              <a:spcAft>
                <a:spcPts val="0"/>
              </a:spcAft>
              <a:buSzPts val="1100"/>
              <a:buChar char="-"/>
            </a:pPr>
            <a:r>
              <a:rPr lang="en"/>
              <a:t>Does the plot thicken? → </a:t>
            </a:r>
            <a:endParaRPr/>
          </a:p>
          <a:p>
            <a:pPr marL="0" lvl="0" indent="0" algn="l" rtl="0">
              <a:spcBef>
                <a:spcPts val="0"/>
              </a:spcBef>
              <a:spcAft>
                <a:spcPts val="0"/>
              </a:spcAft>
              <a:buNone/>
            </a:pPr>
            <a:endParaRPr/>
          </a:p>
          <a:p>
            <a:pPr marL="0" lvl="0" indent="0" algn="l" rtl="0">
              <a:spcBef>
                <a:spcPts val="0"/>
              </a:spcBef>
              <a:spcAft>
                <a:spcPts val="0"/>
              </a:spcAft>
              <a:buNone/>
            </a:pPr>
            <a:r>
              <a:rPr lang="en"/>
              <a:t>Is the correlation strong enough to make linear model?</a:t>
            </a:r>
            <a:endParaRPr/>
          </a:p>
          <a:p>
            <a:pPr marL="457200" lvl="0" indent="-298450" algn="l" rtl="0">
              <a:spcBef>
                <a:spcPts val="0"/>
              </a:spcBef>
              <a:spcAft>
                <a:spcPts val="0"/>
              </a:spcAft>
              <a:buSzPts val="1100"/>
              <a:buChar char="-"/>
            </a:pPr>
            <a:r>
              <a:rPr lang="en"/>
              <a:t>R = -0.76 → </a:t>
            </a:r>
            <a:endParaRPr/>
          </a:p>
          <a:p>
            <a:pPr marL="0" lvl="0" indent="0" algn="l" rtl="0">
              <a:spcBef>
                <a:spcPts val="0"/>
              </a:spcBef>
              <a:spcAft>
                <a:spcPts val="0"/>
              </a:spcAft>
              <a:buNone/>
            </a:pPr>
            <a:endParaRPr/>
          </a:p>
          <a:p>
            <a:pPr marL="0" lvl="0" indent="0" algn="l" rtl="0">
              <a:spcBef>
                <a:spcPts val="0"/>
              </a:spcBef>
              <a:spcAft>
                <a:spcPts val="0"/>
              </a:spcAft>
              <a:buNone/>
            </a:pPr>
            <a:r>
              <a:rPr lang="en"/>
              <a:t>Residuals: Residuals tells us the difference between the observed and predicted</a:t>
            </a:r>
            <a:endParaRPr/>
          </a:p>
          <a:p>
            <a:pPr marL="457200" lvl="0" indent="-298450" algn="l" rtl="0">
              <a:lnSpc>
                <a:spcPct val="115000"/>
              </a:lnSpc>
              <a:spcBef>
                <a:spcPts val="0"/>
              </a:spcBef>
              <a:spcAft>
                <a:spcPts val="0"/>
              </a:spcAft>
              <a:buSzPts val="1100"/>
              <a:buChar char="●"/>
            </a:pPr>
            <a:r>
              <a:rPr lang="en"/>
              <a:t>What’s leftover that the model does not explain</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Observed - Prediction = Residual</a:t>
            </a:r>
            <a:endParaRPr/>
          </a:p>
          <a:p>
            <a:pPr marL="457200" lvl="0" indent="-298450" algn="l" rtl="0">
              <a:lnSpc>
                <a:spcPct val="115000"/>
              </a:lnSpc>
              <a:spcBef>
                <a:spcPts val="0"/>
              </a:spcBef>
              <a:spcAft>
                <a:spcPts val="0"/>
              </a:spcAft>
              <a:buSzPts val="1100"/>
              <a:buChar char="●"/>
            </a:pPr>
            <a:r>
              <a:rPr lang="en"/>
              <a:t>Positive Value = Underestimation</a:t>
            </a:r>
            <a:endParaRPr/>
          </a:p>
          <a:p>
            <a:pPr marL="457200" lvl="0" indent="-298450" algn="l" rtl="0">
              <a:lnSpc>
                <a:spcPct val="115000"/>
              </a:lnSpc>
              <a:spcBef>
                <a:spcPts val="0"/>
              </a:spcBef>
              <a:spcAft>
                <a:spcPts val="0"/>
              </a:spcAft>
              <a:buSzPts val="1100"/>
              <a:buChar char="●"/>
            </a:pPr>
            <a:r>
              <a:rPr lang="en"/>
              <a:t>Negative Value = Overestimation</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Good regression model</a:t>
            </a:r>
            <a:endParaRPr/>
          </a:p>
          <a:p>
            <a:pPr marL="457200" lvl="0" indent="-298450" algn="l" rtl="0">
              <a:lnSpc>
                <a:spcPct val="115000"/>
              </a:lnSpc>
              <a:spcBef>
                <a:spcPts val="0"/>
              </a:spcBef>
              <a:spcAft>
                <a:spcPts val="0"/>
              </a:spcAft>
              <a:buSzPts val="1100"/>
              <a:buChar char="●"/>
            </a:pPr>
            <a:r>
              <a:rPr lang="en"/>
              <a:t>If the residual scatterplot has no interesting features:</a:t>
            </a:r>
            <a:endParaRPr/>
          </a:p>
          <a:p>
            <a:pPr marL="914400" lvl="1" indent="-298450" algn="l" rtl="0">
              <a:lnSpc>
                <a:spcPct val="115000"/>
              </a:lnSpc>
              <a:spcBef>
                <a:spcPts val="0"/>
              </a:spcBef>
              <a:spcAft>
                <a:spcPts val="0"/>
              </a:spcAft>
              <a:buSzPts val="1100"/>
              <a:buChar char="○"/>
            </a:pPr>
            <a:r>
              <a:rPr lang="en"/>
              <a:t>No direction</a:t>
            </a:r>
            <a:endParaRPr/>
          </a:p>
          <a:p>
            <a:pPr marL="914400" lvl="1" indent="-298450" algn="l" rtl="0">
              <a:lnSpc>
                <a:spcPct val="115000"/>
              </a:lnSpc>
              <a:spcBef>
                <a:spcPts val="0"/>
              </a:spcBef>
              <a:spcAft>
                <a:spcPts val="0"/>
              </a:spcAft>
              <a:buSzPts val="1100"/>
              <a:buChar char="○"/>
            </a:pPr>
            <a:r>
              <a:rPr lang="en"/>
              <a:t>No shape</a:t>
            </a:r>
            <a:endParaRPr/>
          </a:p>
          <a:p>
            <a:pPr marL="914400" lvl="1" indent="-298450" algn="l" rtl="0">
              <a:lnSpc>
                <a:spcPct val="115000"/>
              </a:lnSpc>
              <a:spcBef>
                <a:spcPts val="0"/>
              </a:spcBef>
              <a:spcAft>
                <a:spcPts val="0"/>
              </a:spcAft>
              <a:buSzPts val="1100"/>
              <a:buChar char="○"/>
            </a:pPr>
            <a:r>
              <a:rPr lang="en"/>
              <a:t>No bends</a:t>
            </a:r>
            <a:endParaRPr/>
          </a:p>
          <a:p>
            <a:pPr marL="914400" lvl="1" indent="-298450" algn="l" rtl="0">
              <a:lnSpc>
                <a:spcPct val="115000"/>
              </a:lnSpc>
              <a:spcBef>
                <a:spcPts val="0"/>
              </a:spcBef>
              <a:spcAft>
                <a:spcPts val="0"/>
              </a:spcAft>
              <a:buSzPts val="1100"/>
              <a:buChar char="○"/>
            </a:pPr>
            <a:r>
              <a:rPr lang="en"/>
              <a:t>No outliers</a:t>
            </a:r>
            <a:endParaRPr/>
          </a:p>
          <a:p>
            <a:pPr marL="914400" lvl="1" indent="-298450" algn="l" rtl="0">
              <a:lnSpc>
                <a:spcPct val="115000"/>
              </a:lnSpc>
              <a:spcBef>
                <a:spcPts val="0"/>
              </a:spcBef>
              <a:spcAft>
                <a:spcPts val="0"/>
              </a:spcAft>
              <a:buSzPts val="1100"/>
              <a:buChar char="○"/>
            </a:pPr>
            <a:r>
              <a:rPr lang="en"/>
              <a:t>No obvious shape</a:t>
            </a:r>
            <a:endParaRPr/>
          </a:p>
          <a:p>
            <a:pPr marL="0" lvl="0" indent="0" algn="l" rtl="0">
              <a:lnSpc>
                <a:spcPct val="115000"/>
              </a:lnSpc>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40422e078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content of our presentation, following the order of the various tasks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b68f8ff77_9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b68f8ff77_9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6b68f8ff77_9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6b68f8ff77_9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b68f8ff77_9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b68f8ff77_9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b68f8ff77_9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b68f8ff77_9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91d42305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791d42305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6b68f8ff77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6b68f8ff7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Uhc mort: #Y = -511.1617X + 4269.4353</a:t>
            </a:r>
            <a:endParaRPr/>
          </a:p>
          <a:p>
            <a:pPr marL="0" lvl="0" indent="0" algn="l" rtl="0">
              <a:spcBef>
                <a:spcPts val="0"/>
              </a:spcBef>
              <a:spcAft>
                <a:spcPts val="0"/>
              </a:spcAft>
              <a:buNone/>
            </a:pPr>
            <a:r>
              <a:rPr lang="en"/>
              <a:t>Prop safe uhc: #Y = 0.029660X + 2.1721</a:t>
            </a:r>
            <a:endParaRPr/>
          </a:p>
          <a:p>
            <a:pPr marL="0" lvl="0" indent="0" algn="l" rtl="0">
              <a:spcBef>
                <a:spcPts val="0"/>
              </a:spcBef>
              <a:spcAft>
                <a:spcPts val="0"/>
              </a:spcAft>
              <a:buNone/>
            </a:pPr>
            <a:r>
              <a:rPr lang="en"/>
              <a:t>Prop safe mort: #Y = -0.18446X + 4.1246</a:t>
            </a:r>
            <a:endParaRPr/>
          </a:p>
          <a:p>
            <a:pPr marL="0" lvl="0" indent="0" algn="l" rtl="0">
              <a:spcBef>
                <a:spcPts val="0"/>
              </a:spcBef>
              <a:spcAft>
                <a:spcPts val="0"/>
              </a:spcAft>
              <a:buNone/>
            </a:pPr>
            <a:r>
              <a:rPr lang="en"/>
              <a:t>Total dev mort: #Y = 0.16631X + 3.1410</a:t>
            </a:r>
            <a:endParaRPr/>
          </a:p>
          <a:p>
            <a:pPr marL="0" lvl="0" indent="0" algn="l" rtl="0">
              <a:spcBef>
                <a:spcPts val="0"/>
              </a:spcBef>
              <a:spcAft>
                <a:spcPts val="0"/>
              </a:spcAft>
              <a:buNone/>
            </a:pPr>
            <a:r>
              <a:rPr lang="en"/>
              <a:t>Total dev uhc: #Y = -0.039909X + 5.7137</a:t>
            </a:r>
            <a:endParaRPr/>
          </a:p>
          <a:p>
            <a:pPr marL="0" lvl="0" indent="0" algn="l" rtl="0">
              <a:spcBef>
                <a:spcPts val="0"/>
              </a:spcBef>
              <a:spcAft>
                <a:spcPts val="0"/>
              </a:spcAft>
              <a:buNone/>
            </a:pPr>
            <a:r>
              <a:rPr lang="en"/>
              <a:t>Total dev prop safe: #Y = -1.0593X + 7.4906</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91d423052_2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791d423052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791d42305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791d42305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91d423052_2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791d423052_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791d423052_2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791d423052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1abfbaf28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i="1" dirty="0">
                <a:latin typeface="Helvetica Neue"/>
                <a:ea typeface="Helvetica Neue"/>
                <a:cs typeface="Helvetica Neue"/>
                <a:sym typeface="Helvetica Neue"/>
              </a:rPr>
              <a:t>JAN:</a:t>
            </a:r>
            <a:endParaRPr sz="1000" b="1" i="1" dirty="0">
              <a:latin typeface="Helvetica Neue"/>
              <a:ea typeface="Helvetica Neue"/>
              <a:cs typeface="Helvetica Neue"/>
              <a:sym typeface="Helvetica Neue"/>
            </a:endParaRPr>
          </a:p>
          <a:p>
            <a:pPr marL="0" lvl="0" indent="0" algn="l" rtl="0">
              <a:spcBef>
                <a:spcPts val="0"/>
              </a:spcBef>
              <a:spcAft>
                <a:spcPts val="0"/>
              </a:spcAft>
              <a:buNone/>
            </a:pPr>
            <a:r>
              <a:rPr lang="en" sz="1000" b="1" dirty="0">
                <a:latin typeface="Helvetica Neue"/>
                <a:ea typeface="Helvetica Neue"/>
                <a:cs typeface="Helvetica Neue"/>
                <a:sym typeface="Helvetica Neue"/>
              </a:rPr>
              <a:t>UHC INDEX:</a:t>
            </a:r>
            <a:r>
              <a:rPr lang="en" sz="1000" dirty="0">
                <a:latin typeface="Helvetica Neue"/>
                <a:ea typeface="Helvetica Neue"/>
                <a:cs typeface="Helvetica Neue"/>
                <a:sym typeface="Helvetica Neue"/>
              </a:rPr>
              <a:t> Coverage index for essential health services (based on tracer interventions that include reproductive, maternal, newborn and child health, infectious diseases, noncommunicable diseases and service capacity and access). It is presented on a scale of 0 to 100. Values greater than or equal to 80 are presented as 80 as the index does not provide fine resolution at high values.</a:t>
            </a:r>
            <a:endParaRPr sz="1000" b="1" i="1" dirty="0">
              <a:latin typeface="Helvetica Neue"/>
              <a:ea typeface="Helvetica Neue"/>
              <a:cs typeface="Helvetica Neue"/>
              <a:sym typeface="Helvetica Neue"/>
            </a:endParaRPr>
          </a:p>
          <a:p>
            <a:pPr marL="0" lvl="0" indent="0" algn="l" rtl="0">
              <a:spcBef>
                <a:spcPts val="0"/>
              </a:spcBef>
              <a:spcAft>
                <a:spcPts val="0"/>
              </a:spcAft>
              <a:buNone/>
            </a:pPr>
            <a:r>
              <a:rPr lang="en" sz="1000" b="1" i="1" dirty="0">
                <a:latin typeface="Helvetica Neue"/>
                <a:ea typeface="Helvetica Neue"/>
                <a:cs typeface="Helvetica Neue"/>
                <a:sym typeface="Helvetica Neue"/>
              </a:rPr>
              <a:t>Mortality Rate (Unsafe Water):</a:t>
            </a:r>
            <a:r>
              <a:rPr lang="en" sz="1000" dirty="0">
                <a:latin typeface="Helvetica Neue"/>
                <a:ea typeface="Helvetica Neue"/>
                <a:cs typeface="Helvetica Neue"/>
                <a:sym typeface="Helvetica Neue"/>
              </a:rPr>
              <a:t> Obtained data from World Health </a:t>
            </a:r>
            <a:r>
              <a:rPr lang="en" sz="1000" dirty="0" err="1">
                <a:latin typeface="Helvetica Neue"/>
                <a:ea typeface="Helvetica Neue"/>
                <a:cs typeface="Helvetica Neue"/>
                <a:sym typeface="Helvetica Neue"/>
              </a:rPr>
              <a:t>Organisation</a:t>
            </a:r>
            <a:r>
              <a:rPr lang="en" sz="1000" dirty="0">
                <a:latin typeface="Helvetica Neue"/>
                <a:ea typeface="Helvetica Neue"/>
                <a:cs typeface="Helvetica Neue"/>
                <a:sym typeface="Helvetica Neue"/>
              </a:rPr>
              <a:t> and Global Health Observatory, which </a:t>
            </a:r>
            <a:r>
              <a:rPr lang="en" sz="1000" dirty="0" err="1">
                <a:latin typeface="Helvetica Neue"/>
                <a:ea typeface="Helvetica Neue"/>
                <a:cs typeface="Helvetica Neue"/>
                <a:sym typeface="Helvetica Neue"/>
              </a:rPr>
              <a:t>summarised</a:t>
            </a:r>
            <a:r>
              <a:rPr lang="en" sz="1000" dirty="0">
                <a:latin typeface="Helvetica Neue"/>
                <a:ea typeface="Helvetica Neue"/>
                <a:cs typeface="Helvetica Neue"/>
                <a:sym typeface="Helvetica Neue"/>
              </a:rPr>
              <a:t> the data at a country level, hence we have unspecific reasons for death except that they are related to unsafe water. </a:t>
            </a:r>
            <a:endParaRPr sz="1000" dirty="0">
              <a:latin typeface="Helvetica Neue"/>
              <a:ea typeface="Helvetica Neue"/>
              <a:cs typeface="Helvetica Neue"/>
              <a:sym typeface="Helvetica Neue"/>
            </a:endParaRPr>
          </a:p>
          <a:p>
            <a:pPr marL="0" lvl="0" indent="0" algn="l" rtl="0">
              <a:spcBef>
                <a:spcPts val="0"/>
              </a:spcBef>
              <a:spcAft>
                <a:spcPts val="0"/>
              </a:spcAft>
              <a:buNone/>
            </a:pPr>
            <a:endParaRPr sz="1000" dirty="0">
              <a:latin typeface="Helvetica Neue"/>
              <a:ea typeface="Helvetica Neue"/>
              <a:cs typeface="Helvetica Neue"/>
              <a:sym typeface="Helvetica Neue"/>
            </a:endParaRPr>
          </a:p>
          <a:p>
            <a:pPr marL="0" lvl="0" indent="0" algn="l" rtl="0">
              <a:spcBef>
                <a:spcPts val="0"/>
              </a:spcBef>
              <a:spcAft>
                <a:spcPts val="0"/>
              </a:spcAft>
              <a:buNone/>
            </a:pPr>
            <a:r>
              <a:rPr lang="en" sz="1000" b="1" i="1" dirty="0">
                <a:latin typeface="Helvetica Neue"/>
                <a:ea typeface="Helvetica Neue"/>
                <a:cs typeface="Helvetica Neue"/>
                <a:sym typeface="Helvetica Neue"/>
              </a:rPr>
              <a:t>SK:</a:t>
            </a:r>
            <a:endParaRPr sz="1000" b="1" i="1" dirty="0">
              <a:latin typeface="Helvetica Neue"/>
              <a:ea typeface="Helvetica Neue"/>
              <a:cs typeface="Helvetica Neue"/>
              <a:sym typeface="Helvetica Neue"/>
            </a:endParaRPr>
          </a:p>
          <a:p>
            <a:pPr marL="0" lvl="0" indent="0" algn="l" rtl="0">
              <a:spcBef>
                <a:spcPts val="0"/>
              </a:spcBef>
              <a:spcAft>
                <a:spcPts val="0"/>
              </a:spcAft>
              <a:buNone/>
            </a:pPr>
            <a:r>
              <a:rPr lang="en" sz="1000" b="1" i="1" dirty="0">
                <a:latin typeface="Helvetica Neue"/>
                <a:ea typeface="Helvetica Neue"/>
                <a:cs typeface="Helvetica Neue"/>
                <a:sym typeface="Helvetica Neue"/>
              </a:rPr>
              <a:t>Development Assistance:</a:t>
            </a:r>
            <a:r>
              <a:rPr lang="en" sz="1000" dirty="0">
                <a:latin typeface="Helvetica Neue"/>
                <a:ea typeface="Helvetica Neue"/>
                <a:cs typeface="Helvetica Neue"/>
                <a:sym typeface="Helvetica Neue"/>
              </a:rPr>
              <a:t> Based on OECD (</a:t>
            </a:r>
            <a:r>
              <a:rPr lang="en" sz="1000" dirty="0" err="1">
                <a:latin typeface="Helvetica Neue"/>
                <a:ea typeface="Helvetica Neue"/>
                <a:cs typeface="Helvetica Neue"/>
                <a:sym typeface="Helvetica Neue"/>
              </a:rPr>
              <a:t>Organisation</a:t>
            </a:r>
            <a:r>
              <a:rPr lang="en" sz="1000" dirty="0">
                <a:latin typeface="Helvetica Neue"/>
                <a:ea typeface="Helvetica Neue"/>
                <a:cs typeface="Helvetica Neue"/>
                <a:sym typeface="Helvetica Neue"/>
              </a:rPr>
              <a:t> of Economic and Cooperation Development)</a:t>
            </a:r>
            <a:endParaRPr sz="1000" dirty="0">
              <a:latin typeface="Helvetica Neue"/>
              <a:ea typeface="Helvetica Neue"/>
              <a:cs typeface="Helvetica Neue"/>
              <a:sym typeface="Helvetica Neue"/>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91d423052_2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91d423052_2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791d423052_2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791d423052_2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6b68f8ff77_4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6b68f8ff77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6b68f8ff77_9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6b68f8ff77_9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 Method: We have chosen to simulate 1000 trials of permuting the first variable (UHC^2) in order to see if our specific slope value is due to randomness alone. In terms of R code, we have used “for-loops” and “sample” function to shuffle the values of the first variable.</a:t>
            </a:r>
            <a:endParaRPr/>
          </a:p>
          <a:p>
            <a:pPr marL="0" lvl="0" indent="0" algn="l" rtl="0">
              <a:spcBef>
                <a:spcPts val="0"/>
              </a:spcBef>
              <a:spcAft>
                <a:spcPts val="0"/>
              </a:spcAft>
              <a:buNone/>
            </a:pPr>
            <a:r>
              <a:rPr lang="en"/>
              <a:t>Because our initial slope( with no permutation) was way lower than the minimum of the randomized trial values, we came to the conclusion that the slope of our model is statistically significant.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791d658071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791d65807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 Method: We have chosen to simulate 1000 trials of permuting the first variable (log(proportion of population using safe drinking water)) in order to see if our specific slope value is due to randomness alone. In terms of R code, we have used “for-loops” and “sample” function to shuffle the values of the first variable.</a:t>
            </a:r>
            <a:endParaRPr/>
          </a:p>
          <a:p>
            <a:pPr marL="0" lvl="0" indent="0" algn="l" rtl="0">
              <a:spcBef>
                <a:spcPts val="0"/>
              </a:spcBef>
              <a:spcAft>
                <a:spcPts val="0"/>
              </a:spcAft>
              <a:buNone/>
            </a:pPr>
            <a:r>
              <a:rPr lang="en"/>
              <a:t>Because our initial slope( with no permutation) was bigger than the maximum of the randomized trial values, we came to the conclusion that the slope of our model is statistically significant.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791d658071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791d65807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 Method: We have chosen to simulate 1000 trials of permuting the first variable (log(proportion of population using safe drinking water)) in order to see if our specific slope value is due to randomness alone. In terms of R code, we have used “for-loops” and “sample” function to shuffle the values of the first variable.</a:t>
            </a:r>
            <a:endParaRPr/>
          </a:p>
          <a:p>
            <a:pPr marL="0" lvl="0" indent="0" algn="l" rtl="0">
              <a:spcBef>
                <a:spcPts val="0"/>
              </a:spcBef>
              <a:spcAft>
                <a:spcPts val="0"/>
              </a:spcAft>
              <a:buNone/>
            </a:pPr>
            <a:r>
              <a:rPr lang="en"/>
              <a:t>Because our initial slope( with no permutation) was lower than the minimum of the randomized trial values, we came to the conclusion that the slope of our model is statistically significant.</a:t>
            </a:r>
            <a:endParaRPr/>
          </a:p>
          <a:p>
            <a:pPr marL="0" lvl="0" indent="0" algn="l" rtl="0">
              <a:spcBef>
                <a:spcPts val="0"/>
              </a:spcBef>
              <a:spcAft>
                <a:spcPts val="0"/>
              </a:spcAft>
              <a:buNone/>
            </a:pPr>
            <a:r>
              <a:rPr lang="en"/>
              <a:t>ant.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91d658071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91d65807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 Method: We have chosen to simulate 1000 trials of permuting the first variable (log(total official development assistance)) in order to see if our specific slope value is due to randomness alone. In terms of R code, we have used “for-loops” and “sample” function to shuffle the values of the first variable.</a:t>
            </a:r>
            <a:endParaRPr/>
          </a:p>
          <a:p>
            <a:pPr marL="0" lvl="0" indent="0" algn="l" rtl="0">
              <a:spcBef>
                <a:spcPts val="0"/>
              </a:spcBef>
              <a:spcAft>
                <a:spcPts val="0"/>
              </a:spcAft>
              <a:buNone/>
            </a:pPr>
            <a:r>
              <a:rPr lang="en"/>
              <a:t>Because approximately 14% of our random generated slope values were bigger than our initial slope, we came to the conclusion that our slope is not statistically significant.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791d658071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791d65807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 Method: We have chosen to simulate 1000 trials of permuting the first variable (log(total official development assistance)) in order to see if our specific slope value is due to randomness alone. In terms of R code, we have used “for-loops” and “sample” function to shuffle the values of the first variable.</a:t>
            </a:r>
            <a:endParaRPr/>
          </a:p>
          <a:p>
            <a:pPr marL="0" lvl="0" indent="0" algn="l" rtl="0">
              <a:spcBef>
                <a:spcPts val="0"/>
              </a:spcBef>
              <a:spcAft>
                <a:spcPts val="0"/>
              </a:spcAft>
              <a:buNone/>
            </a:pPr>
            <a:r>
              <a:rPr lang="en"/>
              <a:t>Because approximately 6.3% of our random-generated slope values were smaller than our initial slope, we came to the conclusion that our slope is not statistically significant.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791d65807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791d65807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 Method: We have chosen to simulate 1000 trials of permuting the first variable (log(proportion of population using safe drinking water)) in order to see if our specific slope value is due to randomness alone. In terms of R code, we have used “for-loops” and “sample” function to shuffle the values of the first variable.</a:t>
            </a:r>
            <a:endParaRPr/>
          </a:p>
          <a:p>
            <a:pPr marL="0" lvl="0" indent="0" algn="l" rtl="0">
              <a:spcBef>
                <a:spcPts val="0"/>
              </a:spcBef>
              <a:spcAft>
                <a:spcPts val="0"/>
              </a:spcAft>
              <a:buNone/>
            </a:pPr>
            <a:r>
              <a:rPr lang="en"/>
              <a:t>Because our initial slope( with no permutation) was way lower than the minimum of the randomized trial values, we came to the conclusion that the slope of our model is statistically significant.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68f8ff77_4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68f8ff77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b68f8ff77_9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b68f8ff77_9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 left: Weak positive correlation, because more development assistance means better infrastructure that leads to better health services. But weak because poor countries which receives the most development assistance probably rank lower on the UHC index in the first place </a:t>
            </a:r>
            <a:endParaRPr/>
          </a:p>
          <a:p>
            <a:pPr marL="0" lvl="0" indent="0" algn="l" rtl="0">
              <a:spcBef>
                <a:spcPts val="0"/>
              </a:spcBef>
              <a:spcAft>
                <a:spcPts val="0"/>
              </a:spcAft>
              <a:buNone/>
            </a:pPr>
            <a:endParaRPr/>
          </a:p>
          <a:p>
            <a:pPr marL="0" lvl="0" indent="0" algn="l" rtl="0">
              <a:spcBef>
                <a:spcPts val="0"/>
              </a:spcBef>
              <a:spcAft>
                <a:spcPts val="0"/>
              </a:spcAft>
              <a:buNone/>
            </a:pPr>
            <a:r>
              <a:rPr lang="en"/>
              <a:t>Bottom left: Strong positive correlation, because we believed that better health services would correspond with cleaner water</a:t>
            </a:r>
            <a:endParaRPr/>
          </a:p>
          <a:p>
            <a:pPr marL="0" lvl="0" indent="0" algn="l" rtl="0">
              <a:spcBef>
                <a:spcPts val="0"/>
              </a:spcBef>
              <a:spcAft>
                <a:spcPts val="0"/>
              </a:spcAft>
              <a:buNone/>
            </a:pPr>
            <a:endParaRPr/>
          </a:p>
          <a:p>
            <a:pPr marL="0" lvl="0" indent="0" algn="l" rtl="0">
              <a:spcBef>
                <a:spcPts val="0"/>
              </a:spcBef>
              <a:spcAft>
                <a:spcPts val="0"/>
              </a:spcAft>
              <a:buNone/>
            </a:pPr>
            <a:r>
              <a:rPr lang="en"/>
              <a:t>Top right: Strong negative correlation, because more development assistance leads to reduced number of deaths due to water-related diseases.However, have to note that poorer countries may have a lower mortality in the first place due to a lack of industrial-related pollution.</a:t>
            </a:r>
            <a:endParaRPr/>
          </a:p>
          <a:p>
            <a:pPr marL="0" lvl="0" indent="0" algn="l" rtl="0">
              <a:spcBef>
                <a:spcPts val="0"/>
              </a:spcBef>
              <a:spcAft>
                <a:spcPts val="0"/>
              </a:spcAft>
              <a:buNone/>
            </a:pPr>
            <a:endParaRPr/>
          </a:p>
          <a:p>
            <a:pPr marL="0" lvl="0" indent="0" algn="l" rtl="0">
              <a:spcBef>
                <a:spcPts val="0"/>
              </a:spcBef>
              <a:spcAft>
                <a:spcPts val="0"/>
              </a:spcAft>
              <a:buNone/>
            </a:pPr>
            <a:r>
              <a:rPr lang="en"/>
              <a:t>Bottom right: Strong negative correlation, because cleaner water means fewer deaths.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91d423052_3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791d423052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791d423052_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791d423052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58d3b44f08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b68f8ff77_9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b68f8ff77_9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8d3b44f08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b68f8ff77_9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b68f8ff77_9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 congo</a:t>
            </a:r>
            <a:endParaRPr/>
          </a:p>
          <a:p>
            <a:pPr marL="0" lvl="0" indent="0" algn="l" rtl="0">
              <a:spcBef>
                <a:spcPts val="0"/>
              </a:spcBef>
              <a:spcAft>
                <a:spcPts val="0"/>
              </a:spcAft>
              <a:buNone/>
            </a:pPr>
            <a:r>
              <a:rPr lang="en"/>
              <a:t>Max: peru</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68f8ff77_9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68f8ff77_9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b68f8ff77_9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b68f8ff77_9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 </a:t>
            </a:r>
            <a:r>
              <a:rPr lang="en" b="1"/>
              <a:t>montenegro</a:t>
            </a:r>
            <a:r>
              <a:rPr lang="en"/>
              <a:t> (in the mountains, 5000 ppl) and </a:t>
            </a:r>
            <a:r>
              <a:rPr lang="en" b="1"/>
              <a:t>oman </a:t>
            </a:r>
            <a:r>
              <a:rPr lang="en"/>
              <a:t>(rich! Access to oil, in the desert ? :-O)</a:t>
            </a:r>
            <a:endParaRPr/>
          </a:p>
          <a:p>
            <a:pPr marL="0" lvl="0" indent="0" algn="l" rtl="0">
              <a:spcBef>
                <a:spcPts val="0"/>
              </a:spcBef>
              <a:spcAft>
                <a:spcPts val="0"/>
              </a:spcAft>
              <a:buNone/>
            </a:pPr>
            <a:r>
              <a:rPr lang="en"/>
              <a:t>Max: nigeria and kenya</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subTitle" idx="1"/>
          </p:nvPr>
        </p:nvSpPr>
        <p:spPr>
          <a:xfrm>
            <a:off x="3670581" y="302087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400" dirty="0"/>
              <a:t>Ben, Janice, Lan Ran, Shawn Kit, Stefan</a:t>
            </a:r>
            <a:endParaRPr sz="1400" dirty="0"/>
          </a:p>
        </p:txBody>
      </p:sp>
      <p:sp>
        <p:nvSpPr>
          <p:cNvPr id="133" name="Google Shape;133;p26"/>
          <p:cNvSpPr txBox="1">
            <a:spLocks noGrp="1"/>
          </p:cNvSpPr>
          <p:nvPr>
            <p:ph type="ctrTitle"/>
          </p:nvPr>
        </p:nvSpPr>
        <p:spPr>
          <a:xfrm>
            <a:off x="3255376" y="1393700"/>
            <a:ext cx="5580805"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434343"/>
                </a:solidFill>
              </a:rPr>
              <a:t>Data Analysis of SDG Indicators</a:t>
            </a:r>
            <a:endParaRPr dirty="0">
              <a:solidFill>
                <a:srgbClr val="434343"/>
              </a:solidFill>
            </a:endParaRPr>
          </a:p>
        </p:txBody>
      </p:sp>
      <p:cxnSp>
        <p:nvCxnSpPr>
          <p:cNvPr id="134" name="Google Shape;134;p26"/>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5"/>
          <p:cNvSpPr txBox="1">
            <a:spLocks noGrp="1"/>
          </p:cNvSpPr>
          <p:nvPr>
            <p:ph type="ctrTitle" idx="4294967295"/>
          </p:nvPr>
        </p:nvSpPr>
        <p:spPr>
          <a:xfrm flipH="1">
            <a:off x="1635600" y="1753800"/>
            <a:ext cx="5872800" cy="1635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4800"/>
              <a:t>3. Development</a:t>
            </a:r>
            <a:endParaRPr sz="4800"/>
          </a:p>
          <a:p>
            <a:pPr marL="457200" lvl="0" indent="0" algn="ctr" rtl="0">
              <a:spcBef>
                <a:spcPts val="0"/>
              </a:spcBef>
              <a:spcAft>
                <a:spcPts val="0"/>
              </a:spcAft>
              <a:buNone/>
            </a:pPr>
            <a:r>
              <a:rPr lang="en" sz="4800"/>
              <a:t>Assistance</a:t>
            </a:r>
            <a:endParaRPr sz="4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6"/>
          <p:cNvSpPr txBox="1"/>
          <p:nvPr/>
        </p:nvSpPr>
        <p:spPr>
          <a:xfrm>
            <a:off x="6743450" y="1084063"/>
            <a:ext cx="2309400" cy="349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rgbClr val="595959"/>
                </a:solidFill>
                <a:latin typeface="Lato"/>
                <a:ea typeface="Lato"/>
                <a:cs typeface="Lato"/>
                <a:sym typeface="Lato"/>
              </a:rPr>
              <a:t>SUMMARY</a:t>
            </a:r>
            <a:endParaRPr sz="1800" b="1">
              <a:solidFill>
                <a:srgbClr val="595959"/>
              </a:solidFill>
              <a:latin typeface="Lato"/>
              <a:ea typeface="Lato"/>
              <a:cs typeface="Lato"/>
              <a:sym typeface="Lato"/>
            </a:endParaRPr>
          </a:p>
          <a:p>
            <a:pPr marL="0" lvl="0" indent="0" algn="l" rtl="0">
              <a:lnSpc>
                <a:spcPct val="115000"/>
              </a:lnSpc>
              <a:spcBef>
                <a:spcPts val="1600"/>
              </a:spcBef>
              <a:spcAft>
                <a:spcPts val="0"/>
              </a:spcAft>
              <a:buNone/>
            </a:pPr>
            <a:r>
              <a:rPr lang="en" sz="1800">
                <a:solidFill>
                  <a:srgbClr val="595959"/>
                </a:solidFill>
                <a:latin typeface="Lato"/>
                <a:ea typeface="Lato"/>
                <a:cs typeface="Lato"/>
                <a:sym typeface="Lato"/>
              </a:rPr>
              <a:t>Min.               0.0785</a:t>
            </a:r>
            <a:endParaRPr sz="1800">
              <a:solidFill>
                <a:srgbClr val="595959"/>
              </a:solidFill>
              <a:latin typeface="Lato"/>
              <a:ea typeface="Lato"/>
              <a:cs typeface="Lato"/>
              <a:sym typeface="Lato"/>
            </a:endParaRPr>
          </a:p>
          <a:p>
            <a:pPr marL="0" lvl="0" indent="0" algn="l" rtl="0">
              <a:lnSpc>
                <a:spcPct val="115000"/>
              </a:lnSpc>
              <a:spcBef>
                <a:spcPts val="1600"/>
              </a:spcBef>
              <a:spcAft>
                <a:spcPts val="0"/>
              </a:spcAft>
              <a:buNone/>
            </a:pPr>
            <a:r>
              <a:rPr lang="en" sz="1800">
                <a:solidFill>
                  <a:srgbClr val="595959"/>
                </a:solidFill>
                <a:latin typeface="Lato"/>
                <a:ea typeface="Lato"/>
                <a:cs typeface="Lato"/>
                <a:sym typeface="Lato"/>
              </a:rPr>
              <a:t>1st Qu.          9.0686</a:t>
            </a:r>
            <a:endParaRPr sz="1800">
              <a:solidFill>
                <a:srgbClr val="595959"/>
              </a:solidFill>
              <a:latin typeface="Lato"/>
              <a:ea typeface="Lato"/>
              <a:cs typeface="Lato"/>
              <a:sym typeface="Lato"/>
            </a:endParaRPr>
          </a:p>
          <a:p>
            <a:pPr marL="0" lvl="0" indent="0" algn="l" rtl="0">
              <a:lnSpc>
                <a:spcPct val="115000"/>
              </a:lnSpc>
              <a:spcBef>
                <a:spcPts val="1600"/>
              </a:spcBef>
              <a:spcAft>
                <a:spcPts val="0"/>
              </a:spcAft>
              <a:buNone/>
            </a:pPr>
            <a:r>
              <a:rPr lang="en" sz="1800">
                <a:solidFill>
                  <a:srgbClr val="595959"/>
                </a:solidFill>
                <a:latin typeface="Lato"/>
                <a:ea typeface="Lato"/>
                <a:cs typeface="Lato"/>
                <a:sym typeface="Lato"/>
              </a:rPr>
              <a:t>Median        30.7620   </a:t>
            </a:r>
            <a:endParaRPr sz="1800">
              <a:solidFill>
                <a:srgbClr val="595959"/>
              </a:solidFill>
              <a:latin typeface="Lato"/>
              <a:ea typeface="Lato"/>
              <a:cs typeface="Lato"/>
              <a:sym typeface="Lato"/>
            </a:endParaRPr>
          </a:p>
          <a:p>
            <a:pPr marL="0" lvl="0" indent="0" algn="l" rtl="0">
              <a:lnSpc>
                <a:spcPct val="115000"/>
              </a:lnSpc>
              <a:spcBef>
                <a:spcPts val="1600"/>
              </a:spcBef>
              <a:spcAft>
                <a:spcPts val="0"/>
              </a:spcAft>
              <a:buNone/>
            </a:pPr>
            <a:r>
              <a:rPr lang="en" sz="1800">
                <a:solidFill>
                  <a:srgbClr val="595959"/>
                </a:solidFill>
                <a:latin typeface="Lato"/>
                <a:ea typeface="Lato"/>
                <a:cs typeface="Lato"/>
                <a:sym typeface="Lato"/>
              </a:rPr>
              <a:t>Mean           86.9766</a:t>
            </a:r>
            <a:endParaRPr sz="1800">
              <a:solidFill>
                <a:srgbClr val="595959"/>
              </a:solidFill>
              <a:latin typeface="Lato"/>
              <a:ea typeface="Lato"/>
              <a:cs typeface="Lato"/>
              <a:sym typeface="Lato"/>
            </a:endParaRPr>
          </a:p>
          <a:p>
            <a:pPr marL="0" lvl="0" indent="0" algn="l" rtl="0">
              <a:lnSpc>
                <a:spcPct val="115000"/>
              </a:lnSpc>
              <a:spcBef>
                <a:spcPts val="1600"/>
              </a:spcBef>
              <a:spcAft>
                <a:spcPts val="0"/>
              </a:spcAft>
              <a:buNone/>
            </a:pPr>
            <a:r>
              <a:rPr lang="en" sz="1800">
                <a:solidFill>
                  <a:srgbClr val="595959"/>
                </a:solidFill>
                <a:latin typeface="Lato"/>
                <a:ea typeface="Lato"/>
                <a:cs typeface="Lato"/>
                <a:sym typeface="Lato"/>
              </a:rPr>
              <a:t>3rd Qu.        94.9891</a:t>
            </a:r>
            <a:endParaRPr sz="1800">
              <a:solidFill>
                <a:srgbClr val="595959"/>
              </a:solidFill>
              <a:latin typeface="Lato"/>
              <a:ea typeface="Lato"/>
              <a:cs typeface="Lato"/>
              <a:sym typeface="Lato"/>
            </a:endParaRPr>
          </a:p>
          <a:p>
            <a:pPr marL="0" lvl="0" indent="0" algn="l" rtl="0">
              <a:lnSpc>
                <a:spcPct val="115000"/>
              </a:lnSpc>
              <a:spcBef>
                <a:spcPts val="1600"/>
              </a:spcBef>
              <a:spcAft>
                <a:spcPts val="0"/>
              </a:spcAft>
              <a:buNone/>
            </a:pPr>
            <a:r>
              <a:rPr lang="en" sz="1800">
                <a:solidFill>
                  <a:srgbClr val="595959"/>
                </a:solidFill>
                <a:latin typeface="Lato"/>
                <a:ea typeface="Lato"/>
                <a:cs typeface="Lato"/>
                <a:sym typeface="Lato"/>
              </a:rPr>
              <a:t>Max.          659.4296</a:t>
            </a:r>
            <a:endParaRPr sz="1800">
              <a:solidFill>
                <a:srgbClr val="595959"/>
              </a:solidFill>
              <a:latin typeface="Lato"/>
              <a:ea typeface="Lato"/>
              <a:cs typeface="Lato"/>
              <a:sym typeface="Lato"/>
            </a:endParaRPr>
          </a:p>
          <a:p>
            <a:pPr marL="0" lvl="0" indent="0" algn="l" rtl="0">
              <a:lnSpc>
                <a:spcPct val="115000"/>
              </a:lnSpc>
              <a:spcBef>
                <a:spcPts val="1600"/>
              </a:spcBef>
              <a:spcAft>
                <a:spcPts val="1600"/>
              </a:spcAft>
              <a:buNone/>
            </a:pPr>
            <a:endParaRPr sz="1800" b="1">
              <a:solidFill>
                <a:srgbClr val="595959"/>
              </a:solidFill>
              <a:latin typeface="Lato"/>
              <a:ea typeface="Lato"/>
              <a:cs typeface="Lato"/>
              <a:sym typeface="Lato"/>
            </a:endParaRPr>
          </a:p>
        </p:txBody>
      </p:sp>
      <p:pic>
        <p:nvPicPr>
          <p:cNvPr id="247" name="Google Shape;247;p36"/>
          <p:cNvPicPr preferRelativeResize="0"/>
          <p:nvPr/>
        </p:nvPicPr>
        <p:blipFill>
          <a:blip r:embed="rId3">
            <a:alphaModFix/>
          </a:blip>
          <a:stretch>
            <a:fillRect/>
          </a:stretch>
        </p:blipFill>
        <p:spPr>
          <a:xfrm>
            <a:off x="312525" y="887500"/>
            <a:ext cx="6373372" cy="3885725"/>
          </a:xfrm>
          <a:prstGeom prst="rect">
            <a:avLst/>
          </a:prstGeom>
          <a:noFill/>
          <a:ln>
            <a:noFill/>
          </a:ln>
        </p:spPr>
      </p:pic>
      <p:sp>
        <p:nvSpPr>
          <p:cNvPr id="248" name="Google Shape;248;p36"/>
          <p:cNvSpPr txBox="1"/>
          <p:nvPr/>
        </p:nvSpPr>
        <p:spPr>
          <a:xfrm>
            <a:off x="312525" y="182300"/>
            <a:ext cx="4140900" cy="56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Exo 2"/>
                <a:ea typeface="Exo 2"/>
                <a:cs typeface="Exo 2"/>
                <a:sym typeface="Exo 2"/>
              </a:rPr>
              <a:t>3. Development Assistance</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7"/>
          <p:cNvSpPr txBox="1">
            <a:spLocks noGrp="1"/>
          </p:cNvSpPr>
          <p:nvPr>
            <p:ph type="ctrTitle" idx="4294967295"/>
          </p:nvPr>
        </p:nvSpPr>
        <p:spPr>
          <a:xfrm flipH="1">
            <a:off x="1635600" y="1753800"/>
            <a:ext cx="5872800" cy="1635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4800"/>
              <a:t>4. Proportion of</a:t>
            </a:r>
            <a:endParaRPr sz="4800"/>
          </a:p>
          <a:p>
            <a:pPr marL="457200" lvl="0" indent="0" algn="ctr" rtl="0">
              <a:spcBef>
                <a:spcPts val="0"/>
              </a:spcBef>
              <a:spcAft>
                <a:spcPts val="0"/>
              </a:spcAft>
              <a:buNone/>
            </a:pPr>
            <a:r>
              <a:rPr lang="en" sz="4800"/>
              <a:t>Clean Water</a:t>
            </a:r>
            <a:endParaRPr sz="4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8"/>
          <p:cNvSpPr txBox="1"/>
          <p:nvPr/>
        </p:nvSpPr>
        <p:spPr>
          <a:xfrm>
            <a:off x="292525" y="249150"/>
            <a:ext cx="4304100" cy="50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Exo 2"/>
                <a:ea typeface="Exo 2"/>
                <a:cs typeface="Exo 2"/>
                <a:sym typeface="Exo 2"/>
              </a:rPr>
              <a:t>4. Proportion of Clean Water</a:t>
            </a:r>
            <a:endParaRPr sz="2400"/>
          </a:p>
        </p:txBody>
      </p:sp>
      <p:sp>
        <p:nvSpPr>
          <p:cNvPr id="259" name="Google Shape;259;p38"/>
          <p:cNvSpPr txBox="1"/>
          <p:nvPr/>
        </p:nvSpPr>
        <p:spPr>
          <a:xfrm>
            <a:off x="6767100" y="993013"/>
            <a:ext cx="2309400" cy="386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rgbClr val="595959"/>
                </a:solidFill>
                <a:latin typeface="Lato"/>
                <a:ea typeface="Lato"/>
                <a:cs typeface="Lato"/>
                <a:sym typeface="Lato"/>
              </a:rPr>
              <a:t>SUMMARY</a:t>
            </a:r>
            <a:endParaRPr sz="1800" b="1">
              <a:solidFill>
                <a:srgbClr val="595959"/>
              </a:solidFill>
              <a:latin typeface="Lato"/>
              <a:ea typeface="Lato"/>
              <a:cs typeface="Lato"/>
              <a:sym typeface="Lato"/>
            </a:endParaRPr>
          </a:p>
          <a:p>
            <a:pPr marL="0" lvl="0" indent="0" algn="l" rtl="0">
              <a:lnSpc>
                <a:spcPct val="115000"/>
              </a:lnSpc>
              <a:spcBef>
                <a:spcPts val="1600"/>
              </a:spcBef>
              <a:spcAft>
                <a:spcPts val="0"/>
              </a:spcAft>
              <a:buNone/>
            </a:pPr>
            <a:r>
              <a:rPr lang="en" sz="1800">
                <a:solidFill>
                  <a:srgbClr val="595959"/>
                </a:solidFill>
                <a:latin typeface="Lato"/>
                <a:ea typeface="Lato"/>
                <a:cs typeface="Lato"/>
                <a:sym typeface="Lato"/>
              </a:rPr>
              <a:t>Min.                 11.44</a:t>
            </a:r>
            <a:endParaRPr sz="1800">
              <a:solidFill>
                <a:srgbClr val="595959"/>
              </a:solidFill>
              <a:latin typeface="Lato"/>
              <a:ea typeface="Lato"/>
              <a:cs typeface="Lato"/>
              <a:sym typeface="Lato"/>
            </a:endParaRPr>
          </a:p>
          <a:p>
            <a:pPr marL="0" lvl="0" indent="0" algn="l" rtl="0">
              <a:lnSpc>
                <a:spcPct val="115000"/>
              </a:lnSpc>
              <a:spcBef>
                <a:spcPts val="1600"/>
              </a:spcBef>
              <a:spcAft>
                <a:spcPts val="0"/>
              </a:spcAft>
              <a:buNone/>
            </a:pPr>
            <a:r>
              <a:rPr lang="en" sz="1800">
                <a:solidFill>
                  <a:srgbClr val="595959"/>
                </a:solidFill>
                <a:latin typeface="Lato"/>
                <a:ea typeface="Lato"/>
                <a:cs typeface="Lato"/>
                <a:sym typeface="Lato"/>
              </a:rPr>
              <a:t>1st Qu.            44.74</a:t>
            </a:r>
            <a:endParaRPr sz="1800">
              <a:solidFill>
                <a:srgbClr val="595959"/>
              </a:solidFill>
              <a:latin typeface="Lato"/>
              <a:ea typeface="Lato"/>
              <a:cs typeface="Lato"/>
              <a:sym typeface="Lato"/>
            </a:endParaRPr>
          </a:p>
          <a:p>
            <a:pPr marL="0" lvl="0" indent="0" algn="l" rtl="0">
              <a:lnSpc>
                <a:spcPct val="115000"/>
              </a:lnSpc>
              <a:spcBef>
                <a:spcPts val="1600"/>
              </a:spcBef>
              <a:spcAft>
                <a:spcPts val="0"/>
              </a:spcAft>
              <a:buNone/>
            </a:pPr>
            <a:r>
              <a:rPr lang="en" sz="1800">
                <a:solidFill>
                  <a:srgbClr val="595959"/>
                </a:solidFill>
                <a:latin typeface="Lato"/>
                <a:ea typeface="Lato"/>
                <a:cs typeface="Lato"/>
                <a:sym typeface="Lato"/>
              </a:rPr>
              <a:t>Median            68.22   </a:t>
            </a:r>
            <a:endParaRPr sz="1800">
              <a:solidFill>
                <a:srgbClr val="595959"/>
              </a:solidFill>
              <a:latin typeface="Lato"/>
              <a:ea typeface="Lato"/>
              <a:cs typeface="Lato"/>
              <a:sym typeface="Lato"/>
            </a:endParaRPr>
          </a:p>
          <a:p>
            <a:pPr marL="0" lvl="0" indent="0" algn="l" rtl="0">
              <a:lnSpc>
                <a:spcPct val="115000"/>
              </a:lnSpc>
              <a:spcBef>
                <a:spcPts val="1600"/>
              </a:spcBef>
              <a:spcAft>
                <a:spcPts val="0"/>
              </a:spcAft>
              <a:buNone/>
            </a:pPr>
            <a:r>
              <a:rPr lang="en" sz="1800">
                <a:solidFill>
                  <a:srgbClr val="595959"/>
                </a:solidFill>
                <a:latin typeface="Lato"/>
                <a:ea typeface="Lato"/>
                <a:cs typeface="Lato"/>
                <a:sym typeface="Lato"/>
              </a:rPr>
              <a:t>Mean               62.74</a:t>
            </a:r>
            <a:endParaRPr sz="1800">
              <a:solidFill>
                <a:srgbClr val="595959"/>
              </a:solidFill>
              <a:latin typeface="Lato"/>
              <a:ea typeface="Lato"/>
              <a:cs typeface="Lato"/>
              <a:sym typeface="Lato"/>
            </a:endParaRPr>
          </a:p>
          <a:p>
            <a:pPr marL="0" lvl="0" indent="0" algn="l" rtl="0">
              <a:lnSpc>
                <a:spcPct val="115000"/>
              </a:lnSpc>
              <a:spcBef>
                <a:spcPts val="1600"/>
              </a:spcBef>
              <a:spcAft>
                <a:spcPts val="0"/>
              </a:spcAft>
              <a:buNone/>
            </a:pPr>
            <a:r>
              <a:rPr lang="en" sz="1800">
                <a:solidFill>
                  <a:srgbClr val="595959"/>
                </a:solidFill>
                <a:latin typeface="Lato"/>
                <a:ea typeface="Lato"/>
                <a:cs typeface="Lato"/>
                <a:sym typeface="Lato"/>
              </a:rPr>
              <a:t>3rd Qu.            87.66</a:t>
            </a:r>
            <a:endParaRPr sz="1800">
              <a:solidFill>
                <a:srgbClr val="595959"/>
              </a:solidFill>
              <a:latin typeface="Lato"/>
              <a:ea typeface="Lato"/>
              <a:cs typeface="Lato"/>
              <a:sym typeface="Lato"/>
            </a:endParaRPr>
          </a:p>
          <a:p>
            <a:pPr marL="0" lvl="0" indent="0" algn="l" rtl="0">
              <a:lnSpc>
                <a:spcPct val="115000"/>
              </a:lnSpc>
              <a:spcBef>
                <a:spcPts val="1600"/>
              </a:spcBef>
              <a:spcAft>
                <a:spcPts val="0"/>
              </a:spcAft>
              <a:buNone/>
            </a:pPr>
            <a:r>
              <a:rPr lang="en" sz="1800">
                <a:solidFill>
                  <a:srgbClr val="595959"/>
                </a:solidFill>
                <a:latin typeface="Lato"/>
                <a:ea typeface="Lato"/>
                <a:cs typeface="Lato"/>
                <a:sym typeface="Lato"/>
              </a:rPr>
              <a:t>Max.                98.64</a:t>
            </a:r>
            <a:endParaRPr sz="1800">
              <a:solidFill>
                <a:srgbClr val="595959"/>
              </a:solidFill>
              <a:latin typeface="Lato"/>
              <a:ea typeface="Lato"/>
              <a:cs typeface="Lato"/>
              <a:sym typeface="Lato"/>
            </a:endParaRPr>
          </a:p>
          <a:p>
            <a:pPr marL="0" lvl="0" indent="0" algn="l" rtl="0">
              <a:lnSpc>
                <a:spcPct val="115000"/>
              </a:lnSpc>
              <a:spcBef>
                <a:spcPts val="1600"/>
              </a:spcBef>
              <a:spcAft>
                <a:spcPts val="1600"/>
              </a:spcAft>
              <a:buNone/>
            </a:pPr>
            <a:endParaRPr sz="1800" b="1">
              <a:solidFill>
                <a:srgbClr val="595959"/>
              </a:solidFill>
              <a:latin typeface="Lato"/>
              <a:ea typeface="Lato"/>
              <a:cs typeface="Lato"/>
              <a:sym typeface="Lato"/>
            </a:endParaRPr>
          </a:p>
        </p:txBody>
      </p:sp>
      <p:pic>
        <p:nvPicPr>
          <p:cNvPr id="260" name="Google Shape;260;p38"/>
          <p:cNvPicPr preferRelativeResize="0"/>
          <p:nvPr/>
        </p:nvPicPr>
        <p:blipFill>
          <a:blip r:embed="rId3">
            <a:alphaModFix/>
          </a:blip>
          <a:stretch>
            <a:fillRect/>
          </a:stretch>
        </p:blipFill>
        <p:spPr>
          <a:xfrm>
            <a:off x="292525" y="948596"/>
            <a:ext cx="6390751" cy="390723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ctrTitle"/>
          </p:nvPr>
        </p:nvSpPr>
        <p:spPr>
          <a:xfrm flipH="1">
            <a:off x="976800" y="2799600"/>
            <a:ext cx="3619800" cy="13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Examining Correlation</a:t>
            </a:r>
            <a:endParaRPr sz="4800"/>
          </a:p>
        </p:txBody>
      </p:sp>
      <p:sp>
        <p:nvSpPr>
          <p:cNvPr id="266" name="Google Shape;266;p39"/>
          <p:cNvSpPr txBox="1"/>
          <p:nvPr/>
        </p:nvSpPr>
        <p:spPr>
          <a:xfrm>
            <a:off x="976600" y="1653900"/>
            <a:ext cx="1445400" cy="11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chemeClr val="dk1"/>
                </a:solidFill>
                <a:latin typeface="Exo 2"/>
                <a:ea typeface="Exo 2"/>
                <a:cs typeface="Exo 2"/>
                <a:sym typeface="Exo 2"/>
              </a:rPr>
              <a:t>04</a:t>
            </a:r>
            <a:endParaRPr sz="7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ctrTitle" idx="4294967295"/>
          </p:nvPr>
        </p:nvSpPr>
        <p:spPr>
          <a:xfrm flipH="1">
            <a:off x="610725" y="827580"/>
            <a:ext cx="8089500" cy="8499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sz="4800"/>
              <a:t>Three Main Checks:</a:t>
            </a:r>
            <a:endParaRPr sz="4800"/>
          </a:p>
        </p:txBody>
      </p:sp>
      <p:sp>
        <p:nvSpPr>
          <p:cNvPr id="272" name="Google Shape;272;p40"/>
          <p:cNvSpPr txBox="1"/>
          <p:nvPr/>
        </p:nvSpPr>
        <p:spPr>
          <a:xfrm>
            <a:off x="1537575" y="2115361"/>
            <a:ext cx="6235800" cy="1634400"/>
          </a:xfrm>
          <a:prstGeom prst="rect">
            <a:avLst/>
          </a:prstGeom>
          <a:noFill/>
          <a:ln>
            <a:noFill/>
          </a:ln>
        </p:spPr>
        <p:txBody>
          <a:bodyPr spcFirstLastPara="1" wrap="square" lIns="91425" tIns="91425" rIns="91425" bIns="91425" anchor="t" anchorCtr="0">
            <a:noAutofit/>
          </a:bodyPr>
          <a:lstStyle/>
          <a:p>
            <a:pPr marL="457200" lvl="0" indent="-400050" algn="l" rtl="0">
              <a:spcBef>
                <a:spcPts val="0"/>
              </a:spcBef>
              <a:spcAft>
                <a:spcPts val="0"/>
              </a:spcAft>
              <a:buClr>
                <a:schemeClr val="dk1"/>
              </a:buClr>
              <a:buSzPts val="2700"/>
              <a:buFont typeface="Lato"/>
              <a:buAutoNum type="arabicPeriod"/>
            </a:pPr>
            <a:r>
              <a:rPr lang="en" sz="2700">
                <a:solidFill>
                  <a:schemeClr val="dk1"/>
                </a:solidFill>
                <a:latin typeface="Lato"/>
                <a:ea typeface="Lato"/>
                <a:cs typeface="Lato"/>
                <a:sym typeface="Lato"/>
              </a:rPr>
              <a:t>Scatter plot</a:t>
            </a:r>
            <a:endParaRPr sz="2700">
              <a:solidFill>
                <a:schemeClr val="dk1"/>
              </a:solidFill>
              <a:latin typeface="Lato"/>
              <a:ea typeface="Lato"/>
              <a:cs typeface="Lato"/>
              <a:sym typeface="Lato"/>
            </a:endParaRPr>
          </a:p>
          <a:p>
            <a:pPr marL="457200" lvl="0" indent="-400050" algn="l" rtl="0">
              <a:spcBef>
                <a:spcPts val="0"/>
              </a:spcBef>
              <a:spcAft>
                <a:spcPts val="0"/>
              </a:spcAft>
              <a:buClr>
                <a:schemeClr val="dk1"/>
              </a:buClr>
              <a:buSzPts val="2700"/>
              <a:buFont typeface="Lato"/>
              <a:buAutoNum type="arabicPeriod"/>
            </a:pPr>
            <a:r>
              <a:rPr lang="en" sz="2700">
                <a:solidFill>
                  <a:schemeClr val="dk1"/>
                </a:solidFill>
                <a:latin typeface="Lato"/>
                <a:ea typeface="Lato"/>
                <a:cs typeface="Lato"/>
                <a:sym typeface="Lato"/>
              </a:rPr>
              <a:t>Residual plot</a:t>
            </a:r>
            <a:endParaRPr sz="2700">
              <a:solidFill>
                <a:schemeClr val="dk1"/>
              </a:solidFill>
              <a:latin typeface="Lato"/>
              <a:ea typeface="Lato"/>
              <a:cs typeface="Lato"/>
              <a:sym typeface="Lato"/>
            </a:endParaRPr>
          </a:p>
          <a:p>
            <a:pPr marL="457200" lvl="0" indent="-400050" algn="l" rtl="0">
              <a:spcBef>
                <a:spcPts val="0"/>
              </a:spcBef>
              <a:spcAft>
                <a:spcPts val="0"/>
              </a:spcAft>
              <a:buClr>
                <a:schemeClr val="dk1"/>
              </a:buClr>
              <a:buSzPts val="2700"/>
              <a:buFont typeface="Lato"/>
              <a:buAutoNum type="arabicPeriod"/>
            </a:pPr>
            <a:r>
              <a:rPr lang="en" sz="2700">
                <a:solidFill>
                  <a:schemeClr val="dk1"/>
                </a:solidFill>
                <a:latin typeface="Lato"/>
                <a:ea typeface="Lato"/>
                <a:cs typeface="Lato"/>
                <a:sym typeface="Lato"/>
              </a:rPr>
              <a:t>Histogram of residuals (and qq-plot)</a:t>
            </a:r>
            <a:endParaRPr sz="2700">
              <a:solidFill>
                <a:schemeClr val="dk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1"/>
          <p:cNvSpPr txBox="1">
            <a:spLocks noGrp="1"/>
          </p:cNvSpPr>
          <p:nvPr>
            <p:ph type="ctrTitle" idx="4294967295"/>
          </p:nvPr>
        </p:nvSpPr>
        <p:spPr>
          <a:xfrm flipH="1">
            <a:off x="527250" y="747300"/>
            <a:ext cx="8089500" cy="8376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sz="4800"/>
              <a:t>Scatter Plot Check:</a:t>
            </a:r>
            <a:endParaRPr sz="4800"/>
          </a:p>
        </p:txBody>
      </p:sp>
      <p:sp>
        <p:nvSpPr>
          <p:cNvPr id="278" name="Google Shape;278;p41"/>
          <p:cNvSpPr txBox="1"/>
          <p:nvPr/>
        </p:nvSpPr>
        <p:spPr>
          <a:xfrm>
            <a:off x="1929903" y="1837845"/>
            <a:ext cx="5284200" cy="3000000"/>
          </a:xfrm>
          <a:prstGeom prst="rect">
            <a:avLst/>
          </a:prstGeom>
          <a:noFill/>
          <a:ln>
            <a:noFill/>
          </a:ln>
        </p:spPr>
        <p:txBody>
          <a:bodyPr spcFirstLastPara="1" wrap="square" lIns="91425" tIns="91425" rIns="91425" bIns="91425" anchor="t" anchorCtr="0">
            <a:noAutofit/>
          </a:bodyPr>
          <a:lstStyle/>
          <a:p>
            <a:pPr marL="457200" lvl="0" indent="-425450" algn="l" rtl="0">
              <a:spcBef>
                <a:spcPts val="0"/>
              </a:spcBef>
              <a:spcAft>
                <a:spcPts val="0"/>
              </a:spcAft>
              <a:buClr>
                <a:schemeClr val="dk1"/>
              </a:buClr>
              <a:buSzPts val="3100"/>
              <a:buFont typeface="Lato"/>
              <a:buAutoNum type="arabicPeriod"/>
            </a:pPr>
            <a:r>
              <a:rPr lang="en" sz="3100">
                <a:solidFill>
                  <a:schemeClr val="dk1"/>
                </a:solidFill>
                <a:latin typeface="Lato"/>
                <a:ea typeface="Lato"/>
                <a:cs typeface="Lato"/>
                <a:sym typeface="Lato"/>
              </a:rPr>
              <a:t>Not outliers</a:t>
            </a:r>
            <a:endParaRPr sz="3100">
              <a:solidFill>
                <a:schemeClr val="dk1"/>
              </a:solidFill>
              <a:latin typeface="Lato"/>
              <a:ea typeface="Lato"/>
              <a:cs typeface="Lato"/>
              <a:sym typeface="Lato"/>
            </a:endParaRPr>
          </a:p>
          <a:p>
            <a:pPr marL="457200" lvl="0" indent="-425450" algn="l" rtl="0">
              <a:spcBef>
                <a:spcPts val="0"/>
              </a:spcBef>
              <a:spcAft>
                <a:spcPts val="0"/>
              </a:spcAft>
              <a:buClr>
                <a:schemeClr val="dk1"/>
              </a:buClr>
              <a:buSzPts val="3100"/>
              <a:buFont typeface="Lato"/>
              <a:buAutoNum type="arabicPeriod"/>
            </a:pPr>
            <a:r>
              <a:rPr lang="en" sz="3100">
                <a:solidFill>
                  <a:schemeClr val="dk1"/>
                </a:solidFill>
                <a:latin typeface="Lato"/>
                <a:ea typeface="Lato"/>
                <a:cs typeface="Lato"/>
                <a:sym typeface="Lato"/>
              </a:rPr>
              <a:t>Quantitative variables</a:t>
            </a:r>
            <a:endParaRPr sz="3100">
              <a:solidFill>
                <a:schemeClr val="dk1"/>
              </a:solidFill>
              <a:latin typeface="Lato"/>
              <a:ea typeface="Lato"/>
              <a:cs typeface="Lato"/>
              <a:sym typeface="Lato"/>
            </a:endParaRPr>
          </a:p>
          <a:p>
            <a:pPr marL="457200" lvl="0" indent="-425450" algn="l" rtl="0">
              <a:spcBef>
                <a:spcPts val="0"/>
              </a:spcBef>
              <a:spcAft>
                <a:spcPts val="0"/>
              </a:spcAft>
              <a:buClr>
                <a:schemeClr val="dk1"/>
              </a:buClr>
              <a:buSzPts val="3100"/>
              <a:buFont typeface="Lato"/>
              <a:buAutoNum type="arabicPeriod"/>
            </a:pPr>
            <a:r>
              <a:rPr lang="en" sz="3100">
                <a:solidFill>
                  <a:schemeClr val="dk1"/>
                </a:solidFill>
                <a:latin typeface="Lato"/>
                <a:ea typeface="Lato"/>
                <a:cs typeface="Lato"/>
                <a:sym typeface="Lato"/>
              </a:rPr>
              <a:t>Straight enough</a:t>
            </a:r>
            <a:endParaRPr sz="3100">
              <a:solidFill>
                <a:schemeClr val="dk1"/>
              </a:solidFill>
              <a:latin typeface="Lato"/>
              <a:ea typeface="Lato"/>
              <a:cs typeface="Lato"/>
              <a:sym typeface="Lato"/>
            </a:endParaRPr>
          </a:p>
          <a:p>
            <a:pPr marL="457200" lvl="0" indent="-425450" algn="l" rtl="0">
              <a:spcBef>
                <a:spcPts val="0"/>
              </a:spcBef>
              <a:spcAft>
                <a:spcPts val="0"/>
              </a:spcAft>
              <a:buClr>
                <a:schemeClr val="dk1"/>
              </a:buClr>
              <a:buSzPts val="3100"/>
              <a:buFont typeface="Lato"/>
              <a:buAutoNum type="arabicPeriod"/>
            </a:pPr>
            <a:r>
              <a:rPr lang="en" sz="3100">
                <a:solidFill>
                  <a:schemeClr val="dk1"/>
                </a:solidFill>
                <a:latin typeface="Lato"/>
                <a:ea typeface="Lato"/>
                <a:cs typeface="Lato"/>
                <a:sym typeface="Lato"/>
              </a:rPr>
              <a:t>Does the plot thicken?</a:t>
            </a:r>
            <a:endParaRPr sz="31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txBox="1">
            <a:spLocks noGrp="1"/>
          </p:cNvSpPr>
          <p:nvPr>
            <p:ph type="ctrTitle" idx="4294967295"/>
          </p:nvPr>
        </p:nvSpPr>
        <p:spPr>
          <a:xfrm flipH="1">
            <a:off x="960450" y="685627"/>
            <a:ext cx="7223100" cy="8562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sz="4400"/>
              <a:t>Residual Plot Check:</a:t>
            </a:r>
            <a:endParaRPr sz="3700">
              <a:latin typeface="Lato"/>
              <a:ea typeface="Lato"/>
              <a:cs typeface="Lato"/>
              <a:sym typeface="Lato"/>
            </a:endParaRPr>
          </a:p>
        </p:txBody>
      </p:sp>
      <p:sp>
        <p:nvSpPr>
          <p:cNvPr id="284" name="Google Shape;284;p42"/>
          <p:cNvSpPr txBox="1"/>
          <p:nvPr/>
        </p:nvSpPr>
        <p:spPr>
          <a:xfrm>
            <a:off x="1065150" y="1751500"/>
            <a:ext cx="7013700" cy="2423700"/>
          </a:xfrm>
          <a:prstGeom prst="rect">
            <a:avLst/>
          </a:prstGeom>
          <a:noFill/>
          <a:ln>
            <a:noFill/>
          </a:ln>
        </p:spPr>
        <p:txBody>
          <a:bodyPr spcFirstLastPara="1" wrap="square" lIns="91425" tIns="91425" rIns="91425" bIns="91425" anchor="t" anchorCtr="0">
            <a:noAutofit/>
          </a:bodyPr>
          <a:lstStyle/>
          <a:p>
            <a:pPr marL="457200" lvl="0" indent="-444500" algn="l" rtl="0">
              <a:spcBef>
                <a:spcPts val="0"/>
              </a:spcBef>
              <a:spcAft>
                <a:spcPts val="0"/>
              </a:spcAft>
              <a:buClr>
                <a:schemeClr val="dk1"/>
              </a:buClr>
              <a:buSzPts val="3400"/>
              <a:buFont typeface="Lato"/>
              <a:buChar char="●"/>
            </a:pPr>
            <a:r>
              <a:rPr lang="en" sz="3400">
                <a:solidFill>
                  <a:schemeClr val="dk1"/>
                </a:solidFill>
                <a:latin typeface="Lato"/>
                <a:ea typeface="Lato"/>
                <a:cs typeface="Lato"/>
                <a:sym typeface="Lato"/>
              </a:rPr>
              <a:t>No interesting feature</a:t>
            </a:r>
            <a:endParaRPr sz="3400">
              <a:solidFill>
                <a:schemeClr val="dk1"/>
              </a:solidFill>
              <a:latin typeface="Lato"/>
              <a:ea typeface="Lato"/>
              <a:cs typeface="Lato"/>
              <a:sym typeface="Lato"/>
            </a:endParaRPr>
          </a:p>
          <a:p>
            <a:pPr marL="914400" lvl="1" indent="-444500" algn="l" rtl="0">
              <a:spcBef>
                <a:spcPts val="0"/>
              </a:spcBef>
              <a:spcAft>
                <a:spcPts val="0"/>
              </a:spcAft>
              <a:buClr>
                <a:schemeClr val="dk1"/>
              </a:buClr>
              <a:buSzPts val="3400"/>
              <a:buFont typeface="Lato"/>
              <a:buChar char="○"/>
            </a:pPr>
            <a:r>
              <a:rPr lang="en" sz="3400">
                <a:solidFill>
                  <a:schemeClr val="dk1"/>
                </a:solidFill>
                <a:latin typeface="Lato"/>
                <a:ea typeface="Lato"/>
                <a:cs typeface="Lato"/>
                <a:sym typeface="Lato"/>
              </a:rPr>
              <a:t>No direction / shape / bends (systematic error)</a:t>
            </a:r>
            <a:endParaRPr sz="3400">
              <a:solidFill>
                <a:schemeClr val="dk1"/>
              </a:solidFill>
              <a:latin typeface="Lato"/>
              <a:ea typeface="Lato"/>
              <a:cs typeface="Lato"/>
              <a:sym typeface="Lato"/>
            </a:endParaRPr>
          </a:p>
          <a:p>
            <a:pPr marL="914400" lvl="1" indent="-444500" algn="l" rtl="0">
              <a:spcBef>
                <a:spcPts val="0"/>
              </a:spcBef>
              <a:spcAft>
                <a:spcPts val="0"/>
              </a:spcAft>
              <a:buClr>
                <a:schemeClr val="dk1"/>
              </a:buClr>
              <a:buSzPts val="3400"/>
              <a:buFont typeface="Lato"/>
              <a:buChar char="○"/>
            </a:pPr>
            <a:r>
              <a:rPr lang="en" sz="3400">
                <a:solidFill>
                  <a:schemeClr val="dk1"/>
                </a:solidFill>
                <a:latin typeface="Lato"/>
                <a:ea typeface="Lato"/>
                <a:cs typeface="Lato"/>
                <a:sym typeface="Lato"/>
              </a:rPr>
              <a:t>No outliers (big random error)</a:t>
            </a:r>
            <a:endParaRPr sz="3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3"/>
          <p:cNvSpPr txBox="1">
            <a:spLocks noGrp="1"/>
          </p:cNvSpPr>
          <p:nvPr>
            <p:ph type="ctrTitle" idx="4294967295"/>
          </p:nvPr>
        </p:nvSpPr>
        <p:spPr>
          <a:xfrm flipH="1">
            <a:off x="588000" y="884355"/>
            <a:ext cx="7968000" cy="8979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sz="4000"/>
              <a:t>Histogram / QQ-Plot Check:</a:t>
            </a:r>
            <a:endParaRPr sz="4000"/>
          </a:p>
        </p:txBody>
      </p:sp>
      <p:sp>
        <p:nvSpPr>
          <p:cNvPr id="290" name="Google Shape;290;p43"/>
          <p:cNvSpPr txBox="1"/>
          <p:nvPr/>
        </p:nvSpPr>
        <p:spPr>
          <a:xfrm>
            <a:off x="588004" y="1905679"/>
            <a:ext cx="7968000" cy="2349600"/>
          </a:xfrm>
          <a:prstGeom prst="rect">
            <a:avLst/>
          </a:prstGeom>
          <a:noFill/>
          <a:ln>
            <a:noFill/>
          </a:ln>
        </p:spPr>
        <p:txBody>
          <a:bodyPr spcFirstLastPara="1" wrap="square" lIns="91425" tIns="91425" rIns="91425" bIns="91425" anchor="t" anchorCtr="0">
            <a:noAutofit/>
          </a:bodyPr>
          <a:lstStyle/>
          <a:p>
            <a:pPr marL="457200" lvl="0" indent="-431800" algn="l" rtl="0">
              <a:spcBef>
                <a:spcPts val="0"/>
              </a:spcBef>
              <a:spcAft>
                <a:spcPts val="0"/>
              </a:spcAft>
              <a:buClr>
                <a:schemeClr val="dk1"/>
              </a:buClr>
              <a:buSzPts val="3200"/>
              <a:buFont typeface="Lato"/>
              <a:buAutoNum type="arabicPeriod"/>
            </a:pPr>
            <a:r>
              <a:rPr lang="en" sz="3200">
                <a:solidFill>
                  <a:schemeClr val="dk1"/>
                </a:solidFill>
                <a:latin typeface="Lato"/>
                <a:ea typeface="Lato"/>
                <a:cs typeface="Lato"/>
                <a:sym typeface="Lato"/>
              </a:rPr>
              <a:t>Residuals should be normally distributed</a:t>
            </a:r>
            <a:endParaRPr sz="3200">
              <a:solidFill>
                <a:schemeClr val="dk1"/>
              </a:solidFill>
              <a:latin typeface="Lato"/>
              <a:ea typeface="Lato"/>
              <a:cs typeface="Lato"/>
              <a:sym typeface="Lato"/>
            </a:endParaRPr>
          </a:p>
          <a:p>
            <a:pPr marL="457200" lvl="0" indent="-431800" algn="l" rtl="0">
              <a:spcBef>
                <a:spcPts val="0"/>
              </a:spcBef>
              <a:spcAft>
                <a:spcPts val="0"/>
              </a:spcAft>
              <a:buClr>
                <a:schemeClr val="dk1"/>
              </a:buClr>
              <a:buSzPts val="3200"/>
              <a:buFont typeface="Lato"/>
              <a:buAutoNum type="arabicPeriod"/>
            </a:pPr>
            <a:r>
              <a:rPr lang="en" sz="3200">
                <a:solidFill>
                  <a:schemeClr val="dk1"/>
                </a:solidFill>
                <a:latin typeface="Lato"/>
                <a:ea typeface="Lato"/>
                <a:cs typeface="Lato"/>
                <a:sym typeface="Lato"/>
              </a:rPr>
              <a:t>If not, amount of error is not consistent across the full range of the observed data</a:t>
            </a:r>
            <a:endParaRPr sz="3200">
              <a:solidFill>
                <a:schemeClr val="dk1"/>
              </a:solidFill>
              <a:latin typeface="Lato"/>
              <a:ea typeface="Lato"/>
              <a:cs typeface="Lato"/>
              <a:sym typeface="Lato"/>
            </a:endParaRPr>
          </a:p>
          <a:p>
            <a:pPr marL="1371600" lvl="1" indent="-431800" algn="l" rtl="0">
              <a:spcBef>
                <a:spcPts val="0"/>
              </a:spcBef>
              <a:spcAft>
                <a:spcPts val="0"/>
              </a:spcAft>
              <a:buClr>
                <a:schemeClr val="dk1"/>
              </a:buClr>
              <a:buSzPts val="3200"/>
              <a:buFont typeface="Lato"/>
              <a:buAutoNum type="alphaLcPeriod"/>
            </a:pPr>
            <a:r>
              <a:rPr lang="en" sz="3200">
                <a:solidFill>
                  <a:schemeClr val="dk1"/>
                </a:solidFill>
                <a:latin typeface="Lato"/>
                <a:ea typeface="Lato"/>
                <a:cs typeface="Lato"/>
                <a:sym typeface="Lato"/>
              </a:rPr>
              <a:t>Linear model not a good fit!</a:t>
            </a:r>
            <a:endParaRPr sz="32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4"/>
          <p:cNvSpPr txBox="1">
            <a:spLocks noGrp="1"/>
          </p:cNvSpPr>
          <p:nvPr>
            <p:ph type="ctrTitle"/>
          </p:nvPr>
        </p:nvSpPr>
        <p:spPr>
          <a:xfrm>
            <a:off x="359150" y="3595775"/>
            <a:ext cx="2403900" cy="1080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rgbClr val="434343"/>
                </a:solidFill>
              </a:rPr>
              <a:t>Plot 1:</a:t>
            </a:r>
            <a:endParaRPr sz="2000">
              <a:solidFill>
                <a:srgbClr val="434343"/>
              </a:solidFill>
            </a:endParaRPr>
          </a:p>
          <a:p>
            <a:pPr marL="0" lvl="0" indent="0" algn="r" rtl="0">
              <a:spcBef>
                <a:spcPts val="0"/>
              </a:spcBef>
              <a:spcAft>
                <a:spcPts val="0"/>
              </a:spcAft>
              <a:buNone/>
            </a:pPr>
            <a:r>
              <a:rPr lang="en" sz="2000">
                <a:solidFill>
                  <a:srgbClr val="434343"/>
                </a:solidFill>
              </a:rPr>
              <a:t>Relation for Goal 3</a:t>
            </a:r>
            <a:endParaRPr sz="2000">
              <a:solidFill>
                <a:srgbClr val="434343"/>
              </a:solidFill>
            </a:endParaRPr>
          </a:p>
          <a:p>
            <a:pPr marL="0" lvl="0" indent="0" algn="r" rtl="0">
              <a:spcBef>
                <a:spcPts val="0"/>
              </a:spcBef>
              <a:spcAft>
                <a:spcPts val="0"/>
              </a:spcAft>
              <a:buNone/>
            </a:pPr>
            <a:r>
              <a:rPr lang="en" sz="2000">
                <a:solidFill>
                  <a:srgbClr val="434343"/>
                </a:solidFill>
              </a:rPr>
              <a:t>(Good Health)</a:t>
            </a:r>
            <a:endParaRPr sz="2000">
              <a:solidFill>
                <a:srgbClr val="434343"/>
              </a:solidFill>
            </a:endParaRPr>
          </a:p>
        </p:txBody>
      </p:sp>
      <p:pic>
        <p:nvPicPr>
          <p:cNvPr id="296" name="Google Shape;296;p44"/>
          <p:cNvPicPr preferRelativeResize="0"/>
          <p:nvPr/>
        </p:nvPicPr>
        <p:blipFill>
          <a:blip r:embed="rId3">
            <a:alphaModFix/>
          </a:blip>
          <a:stretch>
            <a:fillRect/>
          </a:stretch>
        </p:blipFill>
        <p:spPr>
          <a:xfrm>
            <a:off x="2844125" y="467127"/>
            <a:ext cx="6093474" cy="4209238"/>
          </a:xfrm>
          <a:prstGeom prst="rect">
            <a:avLst/>
          </a:prstGeom>
          <a:noFill/>
          <a:ln>
            <a:noFill/>
          </a:ln>
        </p:spPr>
      </p:pic>
      <p:sp>
        <p:nvSpPr>
          <p:cNvPr id="297" name="Google Shape;297;p44"/>
          <p:cNvSpPr txBox="1"/>
          <p:nvPr/>
        </p:nvSpPr>
        <p:spPr>
          <a:xfrm>
            <a:off x="359150" y="652143"/>
            <a:ext cx="2759400" cy="145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latin typeface="Exo 2"/>
              <a:ea typeface="Exo 2"/>
              <a:cs typeface="Exo 2"/>
              <a:sym typeface="Exo 2"/>
            </a:endParaRPr>
          </a:p>
          <a:p>
            <a:pPr marL="0" lvl="0" indent="0" algn="l" rtl="0">
              <a:spcBef>
                <a:spcPts val="0"/>
              </a:spcBef>
              <a:spcAft>
                <a:spcPts val="0"/>
              </a:spcAft>
              <a:buNone/>
            </a:pPr>
            <a:r>
              <a:rPr lang="en" sz="2400">
                <a:latin typeface="Exo 2"/>
                <a:ea typeface="Exo 2"/>
                <a:cs typeface="Exo 2"/>
                <a:sym typeface="Exo 2"/>
              </a:rPr>
              <a:t>#R = -0.76001</a:t>
            </a:r>
            <a:endParaRPr sz="2400">
              <a:latin typeface="Exo 2"/>
              <a:ea typeface="Exo 2"/>
              <a:cs typeface="Exo 2"/>
              <a:sym typeface="Exo 2"/>
            </a:endParaRPr>
          </a:p>
          <a:p>
            <a:pPr marL="0" lvl="0" indent="0" algn="l" rtl="0">
              <a:spcBef>
                <a:spcPts val="0"/>
              </a:spcBef>
              <a:spcAft>
                <a:spcPts val="0"/>
              </a:spcAft>
              <a:buNone/>
            </a:pPr>
            <a:r>
              <a:rPr lang="en" sz="2400">
                <a:latin typeface="Exo 2"/>
                <a:ea typeface="Exo 2"/>
                <a:cs typeface="Exo 2"/>
                <a:sym typeface="Exo 2"/>
              </a:rPr>
              <a:t>#R^2 = 0.57762</a:t>
            </a:r>
            <a:endParaRPr sz="2400">
              <a:latin typeface="Exo 2"/>
              <a:ea typeface="Exo 2"/>
              <a:cs typeface="Exo 2"/>
              <a:sym typeface="Exo 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UN SUSTAINABLE DEVELOPMENT</a:t>
            </a:r>
            <a:endParaRPr sz="2400"/>
          </a:p>
        </p:txBody>
      </p:sp>
      <p:sp>
        <p:nvSpPr>
          <p:cNvPr id="140" name="Google Shape;140;p27"/>
          <p:cNvSpPr txBox="1">
            <a:spLocks noGrp="1"/>
          </p:cNvSpPr>
          <p:nvPr>
            <p:ph type="ctrTitle" idx="2"/>
          </p:nvPr>
        </p:nvSpPr>
        <p:spPr>
          <a:xfrm>
            <a:off x="1260398" y="435450"/>
            <a:ext cx="10722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t>GOALS</a:t>
            </a:r>
            <a:endParaRPr sz="1800"/>
          </a:p>
        </p:txBody>
      </p:sp>
      <p:sp>
        <p:nvSpPr>
          <p:cNvPr id="141" name="Google Shape;141;p27"/>
          <p:cNvSpPr txBox="1">
            <a:spLocks noGrp="1"/>
          </p:cNvSpPr>
          <p:nvPr>
            <p:ph type="ctrTitle" idx="9"/>
          </p:nvPr>
        </p:nvSpPr>
        <p:spPr>
          <a:xfrm>
            <a:off x="358296" y="1570292"/>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t>INITIAL HYPOTHESIS</a:t>
            </a:r>
            <a:endParaRPr sz="1800"/>
          </a:p>
        </p:txBody>
      </p:sp>
      <p:sp>
        <p:nvSpPr>
          <p:cNvPr id="142" name="Google Shape;142;p27"/>
          <p:cNvSpPr txBox="1">
            <a:spLocks noGrp="1"/>
          </p:cNvSpPr>
          <p:nvPr>
            <p:ph type="title" idx="3"/>
          </p:nvPr>
        </p:nvSpPr>
        <p:spPr>
          <a:xfrm>
            <a:off x="2105398" y="544423"/>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43" name="Google Shape;143;p27"/>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44" name="Google Shape;144;p27"/>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45" name="Google Shape;145;p27"/>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46" name="Google Shape;146;p27"/>
          <p:cNvCxnSpPr/>
          <p:nvPr/>
        </p:nvCxnSpPr>
        <p:spPr>
          <a:xfrm>
            <a:off x="5833200" y="3127225"/>
            <a:ext cx="29100" cy="2048400"/>
          </a:xfrm>
          <a:prstGeom prst="straightConnector1">
            <a:avLst/>
          </a:prstGeom>
          <a:noFill/>
          <a:ln w="9525" cap="flat" cmpd="sng">
            <a:solidFill>
              <a:schemeClr val="dk2"/>
            </a:solidFill>
            <a:prstDash val="solid"/>
            <a:round/>
            <a:headEnd type="none" w="med" len="med"/>
            <a:tailEnd type="none" w="med" len="med"/>
          </a:ln>
        </p:spPr>
      </p:cxnSp>
      <p:sp>
        <p:nvSpPr>
          <p:cNvPr id="147" name="Google Shape;147;p27"/>
          <p:cNvSpPr txBox="1">
            <a:spLocks noGrp="1"/>
          </p:cNvSpPr>
          <p:nvPr>
            <p:ph type="title" idx="6"/>
          </p:nvPr>
        </p:nvSpPr>
        <p:spPr>
          <a:xfrm>
            <a:off x="5906983" y="103731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48" name="Google Shape;148;p27"/>
          <p:cNvSpPr txBox="1">
            <a:spLocks noGrp="1"/>
          </p:cNvSpPr>
          <p:nvPr>
            <p:ph type="title" idx="7"/>
          </p:nvPr>
        </p:nvSpPr>
        <p:spPr>
          <a:xfrm>
            <a:off x="5906983" y="205701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49" name="Google Shape;149;p27"/>
          <p:cNvSpPr txBox="1">
            <a:spLocks noGrp="1"/>
          </p:cNvSpPr>
          <p:nvPr>
            <p:ph type="title" idx="8"/>
          </p:nvPr>
        </p:nvSpPr>
        <p:spPr>
          <a:xfrm>
            <a:off x="5906983" y="307670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50" name="Google Shape;150;p27"/>
          <p:cNvSpPr txBox="1">
            <a:spLocks noGrp="1"/>
          </p:cNvSpPr>
          <p:nvPr>
            <p:ph type="ctrTitle" idx="16"/>
          </p:nvPr>
        </p:nvSpPr>
        <p:spPr>
          <a:xfrm>
            <a:off x="6679333" y="112223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EXAMINING CORRELATION</a:t>
            </a:r>
            <a:endParaRPr sz="1800"/>
          </a:p>
        </p:txBody>
      </p:sp>
      <p:sp>
        <p:nvSpPr>
          <p:cNvPr id="151" name="Google Shape;151;p27"/>
          <p:cNvSpPr txBox="1">
            <a:spLocks noGrp="1"/>
          </p:cNvSpPr>
          <p:nvPr>
            <p:ph type="ctrTitle" idx="18"/>
          </p:nvPr>
        </p:nvSpPr>
        <p:spPr>
          <a:xfrm>
            <a:off x="6679325" y="2146450"/>
            <a:ext cx="2435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CONCLUSION &amp;</a:t>
            </a:r>
            <a:endParaRPr sz="1800"/>
          </a:p>
          <a:p>
            <a:pPr marL="0" lvl="0" indent="0" algn="l" rtl="0">
              <a:spcBef>
                <a:spcPts val="0"/>
              </a:spcBef>
              <a:spcAft>
                <a:spcPts val="0"/>
              </a:spcAft>
              <a:buNone/>
            </a:pPr>
            <a:r>
              <a:rPr lang="en" sz="1800"/>
              <a:t>LURKING VARIABLES</a:t>
            </a:r>
            <a:endParaRPr sz="1800"/>
          </a:p>
        </p:txBody>
      </p:sp>
      <p:sp>
        <p:nvSpPr>
          <p:cNvPr id="152" name="Google Shape;152;p27"/>
          <p:cNvSpPr txBox="1">
            <a:spLocks noGrp="1"/>
          </p:cNvSpPr>
          <p:nvPr>
            <p:ph type="ctrTitle" idx="20"/>
          </p:nvPr>
        </p:nvSpPr>
        <p:spPr>
          <a:xfrm>
            <a:off x="6679333" y="306876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PERMUTATIONS</a:t>
            </a:r>
            <a:endParaRPr sz="1800"/>
          </a:p>
        </p:txBody>
      </p:sp>
      <p:sp>
        <p:nvSpPr>
          <p:cNvPr id="153" name="Google Shape;153;p27"/>
          <p:cNvSpPr txBox="1">
            <a:spLocks noGrp="1"/>
          </p:cNvSpPr>
          <p:nvPr>
            <p:ph type="ctrTitle" idx="9"/>
          </p:nvPr>
        </p:nvSpPr>
        <p:spPr>
          <a:xfrm>
            <a:off x="358296" y="2596167"/>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t>SUMMARY OF INDICATORS</a:t>
            </a:r>
            <a:endParaRPr sz="1800"/>
          </a:p>
        </p:txBody>
      </p:sp>
      <p:sp>
        <p:nvSpPr>
          <p:cNvPr id="154" name="Google Shape;154;p27"/>
          <p:cNvSpPr txBox="1">
            <a:spLocks noGrp="1"/>
          </p:cNvSpPr>
          <p:nvPr>
            <p:ph type="title" idx="8"/>
          </p:nvPr>
        </p:nvSpPr>
        <p:spPr>
          <a:xfrm>
            <a:off x="5906983" y="399110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07</a:t>
            </a:r>
            <a:endParaRPr/>
          </a:p>
        </p:txBody>
      </p:sp>
      <p:sp>
        <p:nvSpPr>
          <p:cNvPr id="155" name="Google Shape;155;p27"/>
          <p:cNvSpPr txBox="1">
            <a:spLocks noGrp="1"/>
          </p:cNvSpPr>
          <p:nvPr>
            <p:ph type="ctrTitle" idx="20"/>
          </p:nvPr>
        </p:nvSpPr>
        <p:spPr>
          <a:xfrm>
            <a:off x="6679333" y="409640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NEW INDICATORS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ctrTitle"/>
          </p:nvPr>
        </p:nvSpPr>
        <p:spPr>
          <a:xfrm>
            <a:off x="6394175" y="3749200"/>
            <a:ext cx="22245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Plot 2:</a:t>
            </a:r>
            <a:endParaRPr sz="1800"/>
          </a:p>
          <a:p>
            <a:pPr marL="0" lvl="0" indent="0" algn="l" rtl="0">
              <a:spcBef>
                <a:spcPts val="0"/>
              </a:spcBef>
              <a:spcAft>
                <a:spcPts val="0"/>
              </a:spcAft>
              <a:buNone/>
            </a:pPr>
            <a:r>
              <a:rPr lang="en" sz="1800"/>
              <a:t>Relation for Goal 6</a:t>
            </a:r>
            <a:endParaRPr sz="1800"/>
          </a:p>
          <a:p>
            <a:pPr marL="0" lvl="0" indent="0" algn="l" rtl="0">
              <a:spcBef>
                <a:spcPts val="0"/>
              </a:spcBef>
              <a:spcAft>
                <a:spcPts val="0"/>
              </a:spcAft>
              <a:buNone/>
            </a:pPr>
            <a:r>
              <a:rPr lang="en" sz="1800"/>
              <a:t>(Clean Water)</a:t>
            </a:r>
            <a:endParaRPr sz="1800"/>
          </a:p>
        </p:txBody>
      </p:sp>
      <p:grpSp>
        <p:nvGrpSpPr>
          <p:cNvPr id="303" name="Google Shape;303;p45"/>
          <p:cNvGrpSpPr/>
          <p:nvPr/>
        </p:nvGrpSpPr>
        <p:grpSpPr>
          <a:xfrm>
            <a:off x="414330" y="448109"/>
            <a:ext cx="5841324" cy="4247279"/>
            <a:chOff x="449075" y="664575"/>
            <a:chExt cx="4874676" cy="3814351"/>
          </a:xfrm>
        </p:grpSpPr>
        <p:pic>
          <p:nvPicPr>
            <p:cNvPr id="304" name="Google Shape;304;p45"/>
            <p:cNvPicPr preferRelativeResize="0"/>
            <p:nvPr/>
          </p:nvPicPr>
          <p:blipFill>
            <a:blip r:embed="rId3">
              <a:alphaModFix/>
            </a:blip>
            <a:stretch>
              <a:fillRect/>
            </a:stretch>
          </p:blipFill>
          <p:spPr>
            <a:xfrm>
              <a:off x="449075" y="664575"/>
              <a:ext cx="2480577" cy="1881075"/>
            </a:xfrm>
            <a:prstGeom prst="rect">
              <a:avLst/>
            </a:prstGeom>
            <a:noFill/>
            <a:ln>
              <a:noFill/>
            </a:ln>
          </p:spPr>
        </p:pic>
        <p:pic>
          <p:nvPicPr>
            <p:cNvPr id="305" name="Google Shape;305;p45"/>
            <p:cNvPicPr preferRelativeResize="0"/>
            <p:nvPr/>
          </p:nvPicPr>
          <p:blipFill>
            <a:blip r:embed="rId4">
              <a:alphaModFix/>
            </a:blip>
            <a:stretch>
              <a:fillRect/>
            </a:stretch>
          </p:blipFill>
          <p:spPr>
            <a:xfrm>
              <a:off x="2929650" y="2529875"/>
              <a:ext cx="2394101" cy="1949051"/>
            </a:xfrm>
            <a:prstGeom prst="rect">
              <a:avLst/>
            </a:prstGeom>
            <a:noFill/>
            <a:ln>
              <a:noFill/>
            </a:ln>
          </p:spPr>
        </p:pic>
        <p:pic>
          <p:nvPicPr>
            <p:cNvPr id="306" name="Google Shape;306;p45"/>
            <p:cNvPicPr preferRelativeResize="0"/>
            <p:nvPr/>
          </p:nvPicPr>
          <p:blipFill>
            <a:blip r:embed="rId5">
              <a:alphaModFix/>
            </a:blip>
            <a:stretch>
              <a:fillRect/>
            </a:stretch>
          </p:blipFill>
          <p:spPr>
            <a:xfrm>
              <a:off x="2929650" y="664575"/>
              <a:ext cx="2394101" cy="1881075"/>
            </a:xfrm>
            <a:prstGeom prst="rect">
              <a:avLst/>
            </a:prstGeom>
            <a:noFill/>
            <a:ln>
              <a:noFill/>
            </a:ln>
          </p:spPr>
        </p:pic>
        <p:pic>
          <p:nvPicPr>
            <p:cNvPr id="307" name="Google Shape;307;p45"/>
            <p:cNvPicPr preferRelativeResize="0"/>
            <p:nvPr/>
          </p:nvPicPr>
          <p:blipFill>
            <a:blip r:embed="rId6">
              <a:alphaModFix/>
            </a:blip>
            <a:stretch>
              <a:fillRect/>
            </a:stretch>
          </p:blipFill>
          <p:spPr>
            <a:xfrm>
              <a:off x="449075" y="2529875"/>
              <a:ext cx="2480576" cy="1949045"/>
            </a:xfrm>
            <a:prstGeom prst="rect">
              <a:avLst/>
            </a:prstGeom>
            <a:noFill/>
            <a:ln>
              <a:noFill/>
            </a:ln>
          </p:spPr>
        </p:pic>
      </p:grpSp>
      <p:sp>
        <p:nvSpPr>
          <p:cNvPr id="308" name="Google Shape;308;p45"/>
          <p:cNvSpPr txBox="1"/>
          <p:nvPr/>
        </p:nvSpPr>
        <p:spPr>
          <a:xfrm>
            <a:off x="6394175" y="1019250"/>
            <a:ext cx="2749800" cy="1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Exo 2"/>
                <a:ea typeface="Exo 2"/>
                <a:cs typeface="Exo 2"/>
                <a:sym typeface="Exo 2"/>
              </a:rPr>
              <a:t>#R = -0.28749</a:t>
            </a:r>
            <a:endParaRPr sz="2400">
              <a:latin typeface="Exo 2"/>
              <a:ea typeface="Exo 2"/>
              <a:cs typeface="Exo 2"/>
              <a:sym typeface="Exo 2"/>
            </a:endParaRPr>
          </a:p>
          <a:p>
            <a:pPr marL="0" lvl="0" indent="0" algn="l" rtl="0">
              <a:spcBef>
                <a:spcPts val="0"/>
              </a:spcBef>
              <a:spcAft>
                <a:spcPts val="0"/>
              </a:spcAft>
              <a:buNone/>
            </a:pPr>
            <a:r>
              <a:rPr lang="en" sz="2400">
                <a:latin typeface="Exo 2"/>
                <a:ea typeface="Exo 2"/>
                <a:cs typeface="Exo 2"/>
                <a:sym typeface="Exo 2"/>
              </a:rPr>
              <a:t>#R^2= 0.082649</a:t>
            </a:r>
            <a:endParaRPr sz="2400">
              <a:latin typeface="Exo 2"/>
              <a:ea typeface="Exo 2"/>
              <a:cs typeface="Exo 2"/>
              <a:sym typeface="Exo 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6"/>
          <p:cNvSpPr txBox="1">
            <a:spLocks noGrp="1"/>
          </p:cNvSpPr>
          <p:nvPr>
            <p:ph type="ctrTitle"/>
          </p:nvPr>
        </p:nvSpPr>
        <p:spPr>
          <a:xfrm>
            <a:off x="301175" y="3501175"/>
            <a:ext cx="1890600" cy="14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Plot 3:</a:t>
            </a:r>
            <a:endParaRPr sz="2000"/>
          </a:p>
          <a:p>
            <a:pPr marL="0" lvl="0" indent="0" algn="r" rtl="0">
              <a:spcBef>
                <a:spcPts val="0"/>
              </a:spcBef>
              <a:spcAft>
                <a:spcPts val="0"/>
              </a:spcAft>
              <a:buNone/>
            </a:pPr>
            <a:r>
              <a:rPr lang="en" sz="2000"/>
              <a:t>UHC Index x Development Assistance</a:t>
            </a:r>
            <a:endParaRPr sz="2000"/>
          </a:p>
          <a:p>
            <a:pPr marL="0" lvl="0" indent="0" algn="r" rtl="0">
              <a:spcBef>
                <a:spcPts val="0"/>
              </a:spcBef>
              <a:spcAft>
                <a:spcPts val="0"/>
              </a:spcAft>
              <a:buNone/>
            </a:pPr>
            <a:endParaRPr sz="2000"/>
          </a:p>
        </p:txBody>
      </p:sp>
      <p:pic>
        <p:nvPicPr>
          <p:cNvPr id="314" name="Google Shape;314;p46"/>
          <p:cNvPicPr preferRelativeResize="0"/>
          <p:nvPr/>
        </p:nvPicPr>
        <p:blipFill>
          <a:blip r:embed="rId3">
            <a:alphaModFix/>
          </a:blip>
          <a:stretch>
            <a:fillRect/>
          </a:stretch>
        </p:blipFill>
        <p:spPr>
          <a:xfrm>
            <a:off x="2582875" y="219150"/>
            <a:ext cx="3055230" cy="2553071"/>
          </a:xfrm>
          <a:prstGeom prst="rect">
            <a:avLst/>
          </a:prstGeom>
          <a:noFill/>
          <a:ln>
            <a:noFill/>
          </a:ln>
        </p:spPr>
      </p:pic>
      <p:pic>
        <p:nvPicPr>
          <p:cNvPr id="315" name="Google Shape;315;p46"/>
          <p:cNvPicPr preferRelativeResize="0"/>
          <p:nvPr/>
        </p:nvPicPr>
        <p:blipFill>
          <a:blip r:embed="rId4">
            <a:alphaModFix/>
          </a:blip>
          <a:stretch>
            <a:fillRect/>
          </a:stretch>
        </p:blipFill>
        <p:spPr>
          <a:xfrm>
            <a:off x="5638086" y="219150"/>
            <a:ext cx="3142939" cy="2553065"/>
          </a:xfrm>
          <a:prstGeom prst="rect">
            <a:avLst/>
          </a:prstGeom>
          <a:noFill/>
          <a:ln>
            <a:noFill/>
          </a:ln>
        </p:spPr>
      </p:pic>
      <p:pic>
        <p:nvPicPr>
          <p:cNvPr id="316" name="Google Shape;316;p46"/>
          <p:cNvPicPr preferRelativeResize="0"/>
          <p:nvPr/>
        </p:nvPicPr>
        <p:blipFill>
          <a:blip r:embed="rId5">
            <a:alphaModFix/>
          </a:blip>
          <a:stretch>
            <a:fillRect/>
          </a:stretch>
        </p:blipFill>
        <p:spPr>
          <a:xfrm>
            <a:off x="2582875" y="2783009"/>
            <a:ext cx="3142927" cy="2130569"/>
          </a:xfrm>
          <a:prstGeom prst="rect">
            <a:avLst/>
          </a:prstGeom>
          <a:noFill/>
          <a:ln>
            <a:noFill/>
          </a:ln>
        </p:spPr>
      </p:pic>
      <p:pic>
        <p:nvPicPr>
          <p:cNvPr id="317" name="Google Shape;317;p46"/>
          <p:cNvPicPr preferRelativeResize="0"/>
          <p:nvPr/>
        </p:nvPicPr>
        <p:blipFill>
          <a:blip r:embed="rId6">
            <a:alphaModFix/>
          </a:blip>
          <a:stretch>
            <a:fillRect/>
          </a:stretch>
        </p:blipFill>
        <p:spPr>
          <a:xfrm>
            <a:off x="5697264" y="2772243"/>
            <a:ext cx="3055222" cy="2152106"/>
          </a:xfrm>
          <a:prstGeom prst="rect">
            <a:avLst/>
          </a:prstGeom>
          <a:noFill/>
          <a:ln>
            <a:noFill/>
          </a:ln>
        </p:spPr>
      </p:pic>
      <p:sp>
        <p:nvSpPr>
          <p:cNvPr id="318" name="Google Shape;318;p46"/>
          <p:cNvSpPr txBox="1"/>
          <p:nvPr/>
        </p:nvSpPr>
        <p:spPr>
          <a:xfrm>
            <a:off x="84725" y="467125"/>
            <a:ext cx="2759400" cy="145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latin typeface="Exo 2"/>
              <a:ea typeface="Exo 2"/>
              <a:cs typeface="Exo 2"/>
              <a:sym typeface="Exo 2"/>
            </a:endParaRPr>
          </a:p>
          <a:p>
            <a:pPr marL="0" lvl="0" indent="0" algn="l" rtl="0">
              <a:spcBef>
                <a:spcPts val="0"/>
              </a:spcBef>
              <a:spcAft>
                <a:spcPts val="0"/>
              </a:spcAft>
              <a:buNone/>
            </a:pPr>
            <a:r>
              <a:rPr lang="en" sz="2400">
                <a:latin typeface="Exo 2"/>
                <a:ea typeface="Exo 2"/>
                <a:cs typeface="Exo 2"/>
                <a:sym typeface="Exo 2"/>
              </a:rPr>
              <a:t>#R = -0.21922</a:t>
            </a:r>
            <a:endParaRPr sz="2400">
              <a:latin typeface="Exo 2"/>
              <a:ea typeface="Exo 2"/>
              <a:cs typeface="Exo 2"/>
              <a:sym typeface="Exo 2"/>
            </a:endParaRPr>
          </a:p>
          <a:p>
            <a:pPr marL="0" lvl="0" indent="0" algn="l" rtl="0">
              <a:spcBef>
                <a:spcPts val="0"/>
              </a:spcBef>
              <a:spcAft>
                <a:spcPts val="0"/>
              </a:spcAft>
              <a:buNone/>
            </a:pPr>
            <a:r>
              <a:rPr lang="en" sz="2400">
                <a:latin typeface="Exo 2"/>
                <a:ea typeface="Exo 2"/>
                <a:cs typeface="Exo 2"/>
                <a:sym typeface="Exo 2"/>
              </a:rPr>
              <a:t>#R^2 = 0.048058</a:t>
            </a:r>
            <a:endParaRPr sz="2400">
              <a:latin typeface="Exo 2"/>
              <a:ea typeface="Exo 2"/>
              <a:cs typeface="Exo 2"/>
              <a:sym typeface="Exo 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7"/>
          <p:cNvSpPr txBox="1"/>
          <p:nvPr/>
        </p:nvSpPr>
        <p:spPr>
          <a:xfrm>
            <a:off x="6469900" y="3213100"/>
            <a:ext cx="2542800" cy="13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Exo 2"/>
                <a:ea typeface="Exo 2"/>
                <a:cs typeface="Exo 2"/>
                <a:sym typeface="Exo 2"/>
              </a:rPr>
              <a:t>Plot 4:</a:t>
            </a:r>
            <a:endParaRPr sz="2000" b="1">
              <a:solidFill>
                <a:schemeClr val="dk1"/>
              </a:solidFill>
              <a:latin typeface="Exo 2"/>
              <a:ea typeface="Exo 2"/>
              <a:cs typeface="Exo 2"/>
              <a:sym typeface="Exo 2"/>
            </a:endParaRPr>
          </a:p>
          <a:p>
            <a:pPr marL="0" lvl="0" indent="0" algn="l" rtl="0">
              <a:spcBef>
                <a:spcPts val="0"/>
              </a:spcBef>
              <a:spcAft>
                <a:spcPts val="0"/>
              </a:spcAft>
              <a:buNone/>
            </a:pPr>
            <a:r>
              <a:rPr lang="en" sz="2000" b="1">
                <a:solidFill>
                  <a:schemeClr val="dk1"/>
                </a:solidFill>
                <a:latin typeface="Exo 2"/>
                <a:ea typeface="Exo 2"/>
                <a:cs typeface="Exo 2"/>
                <a:sym typeface="Exo 2"/>
              </a:rPr>
              <a:t>UHC Index x</a:t>
            </a:r>
            <a:endParaRPr sz="2000" b="1">
              <a:solidFill>
                <a:schemeClr val="dk1"/>
              </a:solidFill>
              <a:latin typeface="Exo 2"/>
              <a:ea typeface="Exo 2"/>
              <a:cs typeface="Exo 2"/>
              <a:sym typeface="Exo 2"/>
            </a:endParaRPr>
          </a:p>
          <a:p>
            <a:pPr marL="0" lvl="0" indent="0" algn="l" rtl="0">
              <a:spcBef>
                <a:spcPts val="0"/>
              </a:spcBef>
              <a:spcAft>
                <a:spcPts val="0"/>
              </a:spcAft>
              <a:buNone/>
            </a:pPr>
            <a:r>
              <a:rPr lang="en" sz="2000" b="1">
                <a:solidFill>
                  <a:schemeClr val="dk1"/>
                </a:solidFill>
                <a:latin typeface="Exo 2"/>
                <a:ea typeface="Exo 2"/>
                <a:cs typeface="Exo 2"/>
                <a:sym typeface="Exo 2"/>
              </a:rPr>
              <a:t>Proportion of Clean Water</a:t>
            </a:r>
            <a:endParaRPr sz="2000" b="1">
              <a:solidFill>
                <a:schemeClr val="dk1"/>
              </a:solidFill>
              <a:latin typeface="Exo 2"/>
              <a:ea typeface="Exo 2"/>
              <a:cs typeface="Exo 2"/>
              <a:sym typeface="Exo 2"/>
            </a:endParaRPr>
          </a:p>
        </p:txBody>
      </p:sp>
      <p:pic>
        <p:nvPicPr>
          <p:cNvPr id="324" name="Google Shape;324;p47"/>
          <p:cNvPicPr preferRelativeResize="0"/>
          <p:nvPr/>
        </p:nvPicPr>
        <p:blipFill>
          <a:blip r:embed="rId3">
            <a:alphaModFix/>
          </a:blip>
          <a:stretch>
            <a:fillRect/>
          </a:stretch>
        </p:blipFill>
        <p:spPr>
          <a:xfrm>
            <a:off x="199400" y="598113"/>
            <a:ext cx="6270501" cy="3947276"/>
          </a:xfrm>
          <a:prstGeom prst="rect">
            <a:avLst/>
          </a:prstGeom>
          <a:noFill/>
          <a:ln>
            <a:noFill/>
          </a:ln>
        </p:spPr>
      </p:pic>
      <p:sp>
        <p:nvSpPr>
          <p:cNvPr id="325" name="Google Shape;325;p47"/>
          <p:cNvSpPr txBox="1"/>
          <p:nvPr/>
        </p:nvSpPr>
        <p:spPr>
          <a:xfrm>
            <a:off x="6564700" y="1019250"/>
            <a:ext cx="2353200" cy="1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Exo 2"/>
                <a:ea typeface="Exo 2"/>
                <a:cs typeface="Exo 2"/>
                <a:sym typeface="Exo 2"/>
              </a:rPr>
              <a:t>#R = 0.60612</a:t>
            </a:r>
            <a:endParaRPr sz="2400">
              <a:latin typeface="Exo 2"/>
              <a:ea typeface="Exo 2"/>
              <a:cs typeface="Exo 2"/>
              <a:sym typeface="Exo 2"/>
            </a:endParaRPr>
          </a:p>
          <a:p>
            <a:pPr marL="0" lvl="0" indent="0" algn="l" rtl="0">
              <a:spcBef>
                <a:spcPts val="0"/>
              </a:spcBef>
              <a:spcAft>
                <a:spcPts val="0"/>
              </a:spcAft>
              <a:buNone/>
            </a:pPr>
            <a:r>
              <a:rPr lang="en" sz="2400">
                <a:latin typeface="Exo 2"/>
                <a:ea typeface="Exo 2"/>
                <a:cs typeface="Exo 2"/>
                <a:sym typeface="Exo 2"/>
              </a:rPr>
              <a:t>#R^2= 0.36739</a:t>
            </a:r>
            <a:endParaRPr sz="2400">
              <a:latin typeface="Exo 2"/>
              <a:ea typeface="Exo 2"/>
              <a:cs typeface="Exo 2"/>
              <a:sym typeface="Exo 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8"/>
          <p:cNvSpPr txBox="1">
            <a:spLocks noGrp="1"/>
          </p:cNvSpPr>
          <p:nvPr>
            <p:ph type="ctrTitle"/>
          </p:nvPr>
        </p:nvSpPr>
        <p:spPr>
          <a:xfrm>
            <a:off x="92825" y="3119425"/>
            <a:ext cx="2300700" cy="165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Plot 5: </a:t>
            </a:r>
            <a:endParaRPr sz="2000"/>
          </a:p>
          <a:p>
            <a:pPr marL="0" lvl="0" indent="0" algn="r" rtl="0">
              <a:spcBef>
                <a:spcPts val="0"/>
              </a:spcBef>
              <a:spcAft>
                <a:spcPts val="0"/>
              </a:spcAft>
              <a:buNone/>
            </a:pPr>
            <a:r>
              <a:rPr lang="en" sz="2000"/>
              <a:t>Mortality Rate </a:t>
            </a:r>
            <a:endParaRPr sz="2000"/>
          </a:p>
          <a:p>
            <a:pPr marL="0" lvl="0" indent="0" algn="r" rtl="0">
              <a:spcBef>
                <a:spcPts val="0"/>
              </a:spcBef>
              <a:spcAft>
                <a:spcPts val="0"/>
              </a:spcAft>
              <a:buNone/>
            </a:pPr>
            <a:r>
              <a:rPr lang="en" sz="2000"/>
              <a:t>(Unsafe Water) x Development Assistance</a:t>
            </a:r>
            <a:endParaRPr sz="2800"/>
          </a:p>
        </p:txBody>
      </p:sp>
      <p:pic>
        <p:nvPicPr>
          <p:cNvPr id="331" name="Google Shape;331;p48"/>
          <p:cNvPicPr preferRelativeResize="0"/>
          <p:nvPr/>
        </p:nvPicPr>
        <p:blipFill>
          <a:blip r:embed="rId3">
            <a:alphaModFix/>
          </a:blip>
          <a:stretch>
            <a:fillRect/>
          </a:stretch>
        </p:blipFill>
        <p:spPr>
          <a:xfrm>
            <a:off x="2393525" y="368951"/>
            <a:ext cx="6526601" cy="4405587"/>
          </a:xfrm>
          <a:prstGeom prst="rect">
            <a:avLst/>
          </a:prstGeom>
          <a:noFill/>
          <a:ln>
            <a:noFill/>
          </a:ln>
        </p:spPr>
      </p:pic>
      <p:sp>
        <p:nvSpPr>
          <p:cNvPr id="332" name="Google Shape;332;p48"/>
          <p:cNvSpPr txBox="1"/>
          <p:nvPr/>
        </p:nvSpPr>
        <p:spPr>
          <a:xfrm>
            <a:off x="92825" y="514525"/>
            <a:ext cx="2489700" cy="145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latin typeface="Exo 2"/>
              <a:ea typeface="Exo 2"/>
              <a:cs typeface="Exo 2"/>
              <a:sym typeface="Exo 2"/>
            </a:endParaRPr>
          </a:p>
          <a:p>
            <a:pPr marL="0" lvl="0" indent="0" algn="l" rtl="0">
              <a:spcBef>
                <a:spcPts val="0"/>
              </a:spcBef>
              <a:spcAft>
                <a:spcPts val="0"/>
              </a:spcAft>
              <a:buNone/>
            </a:pPr>
            <a:r>
              <a:rPr lang="en" sz="2400">
                <a:latin typeface="Exo 2"/>
                <a:ea typeface="Exo 2"/>
                <a:cs typeface="Exo 2"/>
                <a:sym typeface="Exo 2"/>
              </a:rPr>
              <a:t>#R = 0.16270</a:t>
            </a:r>
            <a:endParaRPr sz="2400">
              <a:latin typeface="Exo 2"/>
              <a:ea typeface="Exo 2"/>
              <a:cs typeface="Exo 2"/>
              <a:sym typeface="Exo 2"/>
            </a:endParaRPr>
          </a:p>
          <a:p>
            <a:pPr marL="0" lvl="0" indent="0" algn="l" rtl="0">
              <a:spcBef>
                <a:spcPts val="0"/>
              </a:spcBef>
              <a:spcAft>
                <a:spcPts val="0"/>
              </a:spcAft>
              <a:buNone/>
            </a:pPr>
            <a:r>
              <a:rPr lang="en" sz="2400">
                <a:latin typeface="Exo 2"/>
                <a:ea typeface="Exo 2"/>
                <a:cs typeface="Exo 2"/>
                <a:sym typeface="Exo 2"/>
              </a:rPr>
              <a:t>#R^2 = 0.026470</a:t>
            </a:r>
            <a:endParaRPr sz="2400">
              <a:latin typeface="Exo 2"/>
              <a:ea typeface="Exo 2"/>
              <a:cs typeface="Exo 2"/>
              <a:sym typeface="Exo 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9"/>
          <p:cNvSpPr txBox="1">
            <a:spLocks noGrp="1"/>
          </p:cNvSpPr>
          <p:nvPr>
            <p:ph type="ctrTitle"/>
          </p:nvPr>
        </p:nvSpPr>
        <p:spPr>
          <a:xfrm>
            <a:off x="6703475" y="3086775"/>
            <a:ext cx="2328600" cy="134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Plot 6: </a:t>
            </a:r>
            <a:endParaRPr sz="2000"/>
          </a:p>
          <a:p>
            <a:pPr marL="0" lvl="0" indent="0" algn="l" rtl="0">
              <a:spcBef>
                <a:spcPts val="0"/>
              </a:spcBef>
              <a:spcAft>
                <a:spcPts val="0"/>
              </a:spcAft>
              <a:buNone/>
            </a:pPr>
            <a:r>
              <a:rPr lang="en" sz="2000"/>
              <a:t>Mortality Rate </a:t>
            </a:r>
            <a:endParaRPr sz="2000"/>
          </a:p>
          <a:p>
            <a:pPr marL="0" lvl="0" indent="0" algn="l" rtl="0">
              <a:spcBef>
                <a:spcPts val="0"/>
              </a:spcBef>
              <a:spcAft>
                <a:spcPts val="0"/>
              </a:spcAft>
              <a:buNone/>
            </a:pPr>
            <a:r>
              <a:rPr lang="en" sz="2000"/>
              <a:t>(Unsafe Water) x </a:t>
            </a:r>
            <a:endParaRPr sz="2000"/>
          </a:p>
          <a:p>
            <a:pPr marL="0" lvl="0" indent="0" algn="l" rtl="0">
              <a:spcBef>
                <a:spcPts val="0"/>
              </a:spcBef>
              <a:spcAft>
                <a:spcPts val="0"/>
              </a:spcAft>
              <a:buNone/>
            </a:pPr>
            <a:r>
              <a:rPr lang="en" sz="2000"/>
              <a:t>Proportion Clean Water</a:t>
            </a:r>
            <a:endParaRPr sz="2000"/>
          </a:p>
        </p:txBody>
      </p:sp>
      <p:pic>
        <p:nvPicPr>
          <p:cNvPr id="338" name="Google Shape;338;p49"/>
          <p:cNvPicPr preferRelativeResize="0"/>
          <p:nvPr/>
        </p:nvPicPr>
        <p:blipFill>
          <a:blip r:embed="rId3">
            <a:alphaModFix/>
          </a:blip>
          <a:stretch>
            <a:fillRect/>
          </a:stretch>
        </p:blipFill>
        <p:spPr>
          <a:xfrm>
            <a:off x="111925" y="497078"/>
            <a:ext cx="6591550" cy="4149346"/>
          </a:xfrm>
          <a:prstGeom prst="rect">
            <a:avLst/>
          </a:prstGeom>
          <a:noFill/>
          <a:ln>
            <a:noFill/>
          </a:ln>
        </p:spPr>
      </p:pic>
      <p:sp>
        <p:nvSpPr>
          <p:cNvPr id="339" name="Google Shape;339;p49"/>
          <p:cNvSpPr txBox="1"/>
          <p:nvPr/>
        </p:nvSpPr>
        <p:spPr>
          <a:xfrm>
            <a:off x="6691175" y="971850"/>
            <a:ext cx="2353200" cy="1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Exo 2"/>
                <a:ea typeface="Exo 2"/>
                <a:cs typeface="Exo 2"/>
                <a:sym typeface="Exo 2"/>
              </a:rPr>
              <a:t>#R = -0.66490</a:t>
            </a:r>
            <a:endParaRPr sz="2400">
              <a:latin typeface="Exo 2"/>
              <a:ea typeface="Exo 2"/>
              <a:cs typeface="Exo 2"/>
              <a:sym typeface="Exo 2"/>
            </a:endParaRPr>
          </a:p>
          <a:p>
            <a:pPr marL="0" lvl="0" indent="0" algn="l" rtl="0">
              <a:spcBef>
                <a:spcPts val="0"/>
              </a:spcBef>
              <a:spcAft>
                <a:spcPts val="0"/>
              </a:spcAft>
              <a:buNone/>
            </a:pPr>
            <a:r>
              <a:rPr lang="en" sz="2400">
                <a:latin typeface="Exo 2"/>
                <a:ea typeface="Exo 2"/>
                <a:cs typeface="Exo 2"/>
                <a:sym typeface="Exo 2"/>
              </a:rPr>
              <a:t>#R^2= 0.44210</a:t>
            </a:r>
            <a:endParaRPr sz="2400">
              <a:latin typeface="Exo 2"/>
              <a:ea typeface="Exo 2"/>
              <a:cs typeface="Exo 2"/>
              <a:sym typeface="Exo 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ctrTitle"/>
          </p:nvPr>
        </p:nvSpPr>
        <p:spPr>
          <a:xfrm flipH="1">
            <a:off x="976600" y="2604275"/>
            <a:ext cx="6263100" cy="214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Conclusion &amp;</a:t>
            </a:r>
            <a:endParaRPr sz="4800"/>
          </a:p>
          <a:p>
            <a:pPr marL="0" lvl="0" indent="0" algn="l" rtl="0">
              <a:spcBef>
                <a:spcPts val="0"/>
              </a:spcBef>
              <a:spcAft>
                <a:spcPts val="0"/>
              </a:spcAft>
              <a:buNone/>
            </a:pPr>
            <a:r>
              <a:rPr lang="en" sz="4800"/>
              <a:t>Lurking Variables</a:t>
            </a:r>
            <a:endParaRPr sz="4800"/>
          </a:p>
        </p:txBody>
      </p:sp>
      <p:sp>
        <p:nvSpPr>
          <p:cNvPr id="345" name="Google Shape;345;p50"/>
          <p:cNvSpPr txBox="1"/>
          <p:nvPr/>
        </p:nvSpPr>
        <p:spPr>
          <a:xfrm>
            <a:off x="976600" y="1653900"/>
            <a:ext cx="1445400" cy="11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chemeClr val="dk1"/>
                </a:solidFill>
                <a:latin typeface="Exo 2"/>
                <a:ea typeface="Exo 2"/>
                <a:cs typeface="Exo 2"/>
                <a:sym typeface="Exo 2"/>
              </a:rPr>
              <a:t>05</a:t>
            </a:r>
            <a:endParaRPr sz="7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1"/>
          <p:cNvSpPr txBox="1">
            <a:spLocks noGrp="1"/>
          </p:cNvSpPr>
          <p:nvPr>
            <p:ph type="ctrTitle"/>
          </p:nvPr>
        </p:nvSpPr>
        <p:spPr>
          <a:xfrm>
            <a:off x="452500" y="432500"/>
            <a:ext cx="6780000" cy="63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highlight>
                  <a:srgbClr val="434343"/>
                </a:highlight>
              </a:rPr>
              <a:t>Plot 1:</a:t>
            </a:r>
            <a:r>
              <a:rPr lang="en"/>
              <a:t> Relation for Goal 3 (UHC x Mortality rate from unsafe water)</a:t>
            </a:r>
            <a:endParaRPr/>
          </a:p>
        </p:txBody>
      </p:sp>
      <p:cxnSp>
        <p:nvCxnSpPr>
          <p:cNvPr id="351" name="Google Shape;351;p51"/>
          <p:cNvCxnSpPr/>
          <p:nvPr/>
        </p:nvCxnSpPr>
        <p:spPr>
          <a:xfrm rot="10800000">
            <a:off x="2965748" y="1729488"/>
            <a:ext cx="6033300" cy="0"/>
          </a:xfrm>
          <a:prstGeom prst="straightConnector1">
            <a:avLst/>
          </a:prstGeom>
          <a:noFill/>
          <a:ln w="9525" cap="flat" cmpd="sng">
            <a:solidFill>
              <a:schemeClr val="dk2"/>
            </a:solidFill>
            <a:prstDash val="solid"/>
            <a:round/>
            <a:headEnd type="none" w="med" len="med"/>
            <a:tailEnd type="none" w="med" len="med"/>
          </a:ln>
        </p:spPr>
      </p:cxnSp>
      <p:cxnSp>
        <p:nvCxnSpPr>
          <p:cNvPr id="352" name="Google Shape;352;p51"/>
          <p:cNvCxnSpPr/>
          <p:nvPr/>
        </p:nvCxnSpPr>
        <p:spPr>
          <a:xfrm rot="10800000">
            <a:off x="3637975" y="2916613"/>
            <a:ext cx="5426700" cy="300"/>
          </a:xfrm>
          <a:prstGeom prst="straightConnector1">
            <a:avLst/>
          </a:prstGeom>
          <a:noFill/>
          <a:ln w="9525" cap="flat" cmpd="sng">
            <a:solidFill>
              <a:schemeClr val="dk2"/>
            </a:solidFill>
            <a:prstDash val="solid"/>
            <a:round/>
            <a:headEnd type="none" w="med" len="med"/>
            <a:tailEnd type="none" w="med" len="med"/>
          </a:ln>
        </p:spPr>
      </p:cxnSp>
      <p:cxnSp>
        <p:nvCxnSpPr>
          <p:cNvPr id="353" name="Google Shape;353;p51"/>
          <p:cNvCxnSpPr/>
          <p:nvPr/>
        </p:nvCxnSpPr>
        <p:spPr>
          <a:xfrm rot="10800000">
            <a:off x="4883498" y="4175330"/>
            <a:ext cx="3768000" cy="0"/>
          </a:xfrm>
          <a:prstGeom prst="straightConnector1">
            <a:avLst/>
          </a:prstGeom>
          <a:noFill/>
          <a:ln w="9525" cap="flat" cmpd="sng">
            <a:solidFill>
              <a:schemeClr val="dk2"/>
            </a:solidFill>
            <a:prstDash val="solid"/>
            <a:round/>
            <a:headEnd type="none" w="med" len="med"/>
            <a:tailEnd type="none" w="med" len="med"/>
          </a:ln>
        </p:spPr>
      </p:cxnSp>
      <p:sp>
        <p:nvSpPr>
          <p:cNvPr id="354" name="Google Shape;354;p51"/>
          <p:cNvSpPr txBox="1">
            <a:spLocks noGrp="1"/>
          </p:cNvSpPr>
          <p:nvPr>
            <p:ph type="title" idx="2"/>
          </p:nvPr>
        </p:nvSpPr>
        <p:spPr>
          <a:xfrm>
            <a:off x="79325" y="1352238"/>
            <a:ext cx="24531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Initial Hypothesis</a:t>
            </a:r>
            <a:endParaRPr sz="2000"/>
          </a:p>
        </p:txBody>
      </p:sp>
      <p:sp>
        <p:nvSpPr>
          <p:cNvPr id="355" name="Google Shape;355;p51"/>
          <p:cNvSpPr txBox="1">
            <a:spLocks noGrp="1"/>
          </p:cNvSpPr>
          <p:nvPr>
            <p:ph type="title" idx="3"/>
          </p:nvPr>
        </p:nvSpPr>
        <p:spPr>
          <a:xfrm>
            <a:off x="691550" y="2622963"/>
            <a:ext cx="20304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Conclusion</a:t>
            </a:r>
            <a:endParaRPr sz="2000"/>
          </a:p>
        </p:txBody>
      </p:sp>
      <p:sp>
        <p:nvSpPr>
          <p:cNvPr id="356" name="Google Shape;356;p51"/>
          <p:cNvSpPr txBox="1">
            <a:spLocks noGrp="1"/>
          </p:cNvSpPr>
          <p:nvPr>
            <p:ph type="title" idx="5"/>
          </p:nvPr>
        </p:nvSpPr>
        <p:spPr>
          <a:xfrm>
            <a:off x="1014099" y="3794338"/>
            <a:ext cx="3074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Lurking Variables</a:t>
            </a:r>
            <a:endParaRPr sz="2000"/>
          </a:p>
        </p:txBody>
      </p:sp>
      <p:sp>
        <p:nvSpPr>
          <p:cNvPr id="357" name="Google Shape;357;p51"/>
          <p:cNvSpPr/>
          <p:nvPr/>
        </p:nvSpPr>
        <p:spPr>
          <a:xfrm>
            <a:off x="3172675" y="1496838"/>
            <a:ext cx="3366600" cy="6324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1"/>
          <p:cNvSpPr txBox="1">
            <a:spLocks noGrp="1"/>
          </p:cNvSpPr>
          <p:nvPr>
            <p:ph type="subTitle" idx="1"/>
          </p:nvPr>
        </p:nvSpPr>
        <p:spPr>
          <a:xfrm flipH="1">
            <a:off x="3336650" y="1556363"/>
            <a:ext cx="2913000" cy="56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1"/>
                </a:solidFill>
                <a:latin typeface="Lato"/>
                <a:ea typeface="Lato"/>
                <a:cs typeface="Lato"/>
                <a:sym typeface="Lato"/>
              </a:rPr>
              <a:t>Strong negative correlation</a:t>
            </a:r>
            <a:endParaRPr sz="1700">
              <a:solidFill>
                <a:schemeClr val="lt1"/>
              </a:solidFill>
              <a:latin typeface="Lato"/>
              <a:ea typeface="Lato"/>
              <a:cs typeface="Lato"/>
              <a:sym typeface="Lato"/>
            </a:endParaRPr>
          </a:p>
          <a:p>
            <a:pPr marL="0" lvl="0" indent="0" algn="l" rtl="0">
              <a:spcBef>
                <a:spcPts val="0"/>
              </a:spcBef>
              <a:spcAft>
                <a:spcPts val="0"/>
              </a:spcAft>
              <a:buNone/>
            </a:pPr>
            <a:r>
              <a:rPr lang="en" sz="1700">
                <a:solidFill>
                  <a:schemeClr val="lt1"/>
                </a:solidFill>
                <a:latin typeface="Lato"/>
                <a:ea typeface="Lato"/>
                <a:cs typeface="Lato"/>
                <a:sym typeface="Lato"/>
              </a:rPr>
              <a:t>→ we are </a:t>
            </a:r>
            <a:r>
              <a:rPr lang="en" sz="1700" b="1">
                <a:solidFill>
                  <a:schemeClr val="lt1"/>
                </a:solidFill>
                <a:latin typeface="Lato"/>
                <a:ea typeface="Lato"/>
                <a:cs typeface="Lato"/>
                <a:sym typeface="Lato"/>
              </a:rPr>
              <a:t>right</a:t>
            </a:r>
            <a:r>
              <a:rPr lang="en" sz="1700">
                <a:solidFill>
                  <a:schemeClr val="lt1"/>
                </a:solidFill>
                <a:latin typeface="Lato"/>
                <a:ea typeface="Lato"/>
                <a:cs typeface="Lato"/>
                <a:sym typeface="Lato"/>
              </a:rPr>
              <a:t>!</a:t>
            </a:r>
            <a:endParaRPr sz="1700">
              <a:solidFill>
                <a:schemeClr val="lt1"/>
              </a:solidFill>
              <a:latin typeface="Lato"/>
              <a:ea typeface="Lato"/>
              <a:cs typeface="Lato"/>
              <a:sym typeface="Lato"/>
            </a:endParaRPr>
          </a:p>
        </p:txBody>
      </p:sp>
      <p:sp>
        <p:nvSpPr>
          <p:cNvPr id="359" name="Google Shape;359;p51"/>
          <p:cNvSpPr/>
          <p:nvPr/>
        </p:nvSpPr>
        <p:spPr>
          <a:xfrm>
            <a:off x="5087850" y="3607726"/>
            <a:ext cx="2030400" cy="9411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1"/>
          <p:cNvSpPr/>
          <p:nvPr/>
        </p:nvSpPr>
        <p:spPr>
          <a:xfrm>
            <a:off x="3814925" y="2335762"/>
            <a:ext cx="3549600" cy="10995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1"/>
          <p:cNvSpPr txBox="1">
            <a:spLocks noGrp="1"/>
          </p:cNvSpPr>
          <p:nvPr>
            <p:ph type="subTitle" idx="1"/>
          </p:nvPr>
        </p:nvSpPr>
        <p:spPr>
          <a:xfrm flipH="1">
            <a:off x="3992000" y="2561188"/>
            <a:ext cx="3240600" cy="8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Exo 2"/>
                <a:ea typeface="Exo 2"/>
                <a:cs typeface="Exo 2"/>
                <a:sym typeface="Exo 2"/>
              </a:rPr>
              <a:t>UHC^2 = -511.1617(log(mortality)) + 4269.4353</a:t>
            </a:r>
            <a:endParaRPr sz="1700">
              <a:solidFill>
                <a:srgbClr val="FFFFFF"/>
              </a:solidFill>
              <a:latin typeface="Exo 2"/>
              <a:ea typeface="Exo 2"/>
              <a:cs typeface="Exo 2"/>
              <a:sym typeface="Exo 2"/>
            </a:endParaRPr>
          </a:p>
          <a:p>
            <a:pPr marL="0" lvl="0" indent="0" algn="l" rtl="0">
              <a:spcBef>
                <a:spcPts val="0"/>
              </a:spcBef>
              <a:spcAft>
                <a:spcPts val="0"/>
              </a:spcAft>
              <a:buNone/>
            </a:pPr>
            <a:r>
              <a:rPr lang="en" sz="1700">
                <a:solidFill>
                  <a:srgbClr val="FFFFFF"/>
                </a:solidFill>
                <a:latin typeface="Exo 2"/>
                <a:ea typeface="Exo 2"/>
                <a:cs typeface="Exo 2"/>
                <a:sym typeface="Exo 2"/>
              </a:rPr>
              <a:t>R = -0.76001</a:t>
            </a:r>
            <a:endParaRPr sz="1700">
              <a:solidFill>
                <a:srgbClr val="FFFFFF"/>
              </a:solidFill>
              <a:latin typeface="Exo 2"/>
              <a:ea typeface="Exo 2"/>
              <a:cs typeface="Exo 2"/>
              <a:sym typeface="Exo 2"/>
            </a:endParaRPr>
          </a:p>
          <a:p>
            <a:pPr marL="0" lvl="0" indent="0" algn="l" rtl="0">
              <a:spcBef>
                <a:spcPts val="0"/>
              </a:spcBef>
              <a:spcAft>
                <a:spcPts val="0"/>
              </a:spcAft>
              <a:buNone/>
            </a:pPr>
            <a:endParaRPr sz="1700">
              <a:solidFill>
                <a:srgbClr val="FFFFFF"/>
              </a:solidFill>
              <a:latin typeface="Exo 2"/>
              <a:ea typeface="Exo 2"/>
              <a:cs typeface="Exo 2"/>
              <a:sym typeface="Exo 2"/>
            </a:endParaRPr>
          </a:p>
        </p:txBody>
      </p:sp>
      <p:sp>
        <p:nvSpPr>
          <p:cNvPr id="362" name="Google Shape;362;p51"/>
          <p:cNvSpPr txBox="1">
            <a:spLocks noGrp="1"/>
          </p:cNvSpPr>
          <p:nvPr>
            <p:ph type="subTitle" idx="1"/>
          </p:nvPr>
        </p:nvSpPr>
        <p:spPr>
          <a:xfrm flipH="1">
            <a:off x="5218575" y="3683638"/>
            <a:ext cx="18420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Lato"/>
                <a:ea typeface="Lato"/>
                <a:cs typeface="Lato"/>
                <a:sym typeface="Lato"/>
              </a:rPr>
              <a:t>Economic power of the country</a:t>
            </a:r>
            <a:endParaRPr sz="1800">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2"/>
          <p:cNvSpPr txBox="1">
            <a:spLocks noGrp="1"/>
          </p:cNvSpPr>
          <p:nvPr>
            <p:ph type="ctrTitle"/>
          </p:nvPr>
        </p:nvSpPr>
        <p:spPr>
          <a:xfrm>
            <a:off x="509300" y="143450"/>
            <a:ext cx="7248300" cy="87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highlight>
                  <a:srgbClr val="434343"/>
                </a:highlight>
              </a:rPr>
              <a:t>Plot 2:</a:t>
            </a:r>
            <a:r>
              <a:rPr lang="en"/>
              <a:t> Relation for Goal 6 (development assistance x proportion safe water)</a:t>
            </a:r>
            <a:endParaRPr/>
          </a:p>
        </p:txBody>
      </p:sp>
      <p:cxnSp>
        <p:nvCxnSpPr>
          <p:cNvPr id="368" name="Google Shape;368;p52"/>
          <p:cNvCxnSpPr/>
          <p:nvPr/>
        </p:nvCxnSpPr>
        <p:spPr>
          <a:xfrm rot="10800000">
            <a:off x="2965748" y="1710075"/>
            <a:ext cx="6033300" cy="0"/>
          </a:xfrm>
          <a:prstGeom prst="straightConnector1">
            <a:avLst/>
          </a:prstGeom>
          <a:noFill/>
          <a:ln w="9525" cap="flat" cmpd="sng">
            <a:solidFill>
              <a:schemeClr val="dk2"/>
            </a:solidFill>
            <a:prstDash val="solid"/>
            <a:round/>
            <a:headEnd type="none" w="med" len="med"/>
            <a:tailEnd type="none" w="med" len="med"/>
          </a:ln>
        </p:spPr>
      </p:cxnSp>
      <p:cxnSp>
        <p:nvCxnSpPr>
          <p:cNvPr id="369" name="Google Shape;369;p52"/>
          <p:cNvCxnSpPr/>
          <p:nvPr/>
        </p:nvCxnSpPr>
        <p:spPr>
          <a:xfrm rot="10800000">
            <a:off x="3637975" y="2897200"/>
            <a:ext cx="5426700" cy="300"/>
          </a:xfrm>
          <a:prstGeom prst="straightConnector1">
            <a:avLst/>
          </a:prstGeom>
          <a:noFill/>
          <a:ln w="9525" cap="flat" cmpd="sng">
            <a:solidFill>
              <a:schemeClr val="dk2"/>
            </a:solidFill>
            <a:prstDash val="solid"/>
            <a:round/>
            <a:headEnd type="none" w="med" len="med"/>
            <a:tailEnd type="none" w="med" len="med"/>
          </a:ln>
        </p:spPr>
      </p:cxnSp>
      <p:cxnSp>
        <p:nvCxnSpPr>
          <p:cNvPr id="370" name="Google Shape;370;p52"/>
          <p:cNvCxnSpPr/>
          <p:nvPr/>
        </p:nvCxnSpPr>
        <p:spPr>
          <a:xfrm rot="10800000">
            <a:off x="4883498" y="4155917"/>
            <a:ext cx="3768000" cy="0"/>
          </a:xfrm>
          <a:prstGeom prst="straightConnector1">
            <a:avLst/>
          </a:prstGeom>
          <a:noFill/>
          <a:ln w="9525" cap="flat" cmpd="sng">
            <a:solidFill>
              <a:schemeClr val="dk2"/>
            </a:solidFill>
            <a:prstDash val="solid"/>
            <a:round/>
            <a:headEnd type="none" w="med" len="med"/>
            <a:tailEnd type="none" w="med" len="med"/>
          </a:ln>
        </p:spPr>
      </p:cxnSp>
      <p:sp>
        <p:nvSpPr>
          <p:cNvPr id="371" name="Google Shape;371;p52"/>
          <p:cNvSpPr txBox="1">
            <a:spLocks noGrp="1"/>
          </p:cNvSpPr>
          <p:nvPr>
            <p:ph type="title" idx="2"/>
          </p:nvPr>
        </p:nvSpPr>
        <p:spPr>
          <a:xfrm>
            <a:off x="79325" y="1332825"/>
            <a:ext cx="24531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Initial Hypothesis</a:t>
            </a:r>
            <a:endParaRPr sz="2000"/>
          </a:p>
        </p:txBody>
      </p:sp>
      <p:sp>
        <p:nvSpPr>
          <p:cNvPr id="372" name="Google Shape;372;p52"/>
          <p:cNvSpPr txBox="1">
            <a:spLocks noGrp="1"/>
          </p:cNvSpPr>
          <p:nvPr>
            <p:ph type="title" idx="3"/>
          </p:nvPr>
        </p:nvSpPr>
        <p:spPr>
          <a:xfrm>
            <a:off x="691550" y="2603550"/>
            <a:ext cx="20304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Conclusion</a:t>
            </a:r>
            <a:endParaRPr sz="2000"/>
          </a:p>
        </p:txBody>
      </p:sp>
      <p:sp>
        <p:nvSpPr>
          <p:cNvPr id="373" name="Google Shape;373;p52"/>
          <p:cNvSpPr txBox="1">
            <a:spLocks noGrp="1"/>
          </p:cNvSpPr>
          <p:nvPr>
            <p:ph type="title" idx="5"/>
          </p:nvPr>
        </p:nvSpPr>
        <p:spPr>
          <a:xfrm>
            <a:off x="1014099" y="3774925"/>
            <a:ext cx="3074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Lurking Variables</a:t>
            </a:r>
            <a:endParaRPr sz="2000"/>
          </a:p>
        </p:txBody>
      </p:sp>
      <p:sp>
        <p:nvSpPr>
          <p:cNvPr id="374" name="Google Shape;374;p52"/>
          <p:cNvSpPr/>
          <p:nvPr/>
        </p:nvSpPr>
        <p:spPr>
          <a:xfrm>
            <a:off x="3172675" y="1168725"/>
            <a:ext cx="4059900" cy="11409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2"/>
          <p:cNvSpPr txBox="1">
            <a:spLocks noGrp="1"/>
          </p:cNvSpPr>
          <p:nvPr>
            <p:ph type="subTitle" idx="1"/>
          </p:nvPr>
        </p:nvSpPr>
        <p:spPr>
          <a:xfrm flipH="1">
            <a:off x="3336675" y="1260950"/>
            <a:ext cx="3723900" cy="8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1"/>
                </a:solidFill>
                <a:latin typeface="Lato"/>
                <a:ea typeface="Lato"/>
                <a:cs typeface="Lato"/>
                <a:sym typeface="Lato"/>
              </a:rPr>
              <a:t>Strong Positive Correlation</a:t>
            </a:r>
            <a:endParaRPr sz="1700">
              <a:solidFill>
                <a:schemeClr val="lt1"/>
              </a:solidFill>
              <a:latin typeface="Lato"/>
              <a:ea typeface="Lato"/>
              <a:cs typeface="Lato"/>
              <a:sym typeface="Lato"/>
            </a:endParaRPr>
          </a:p>
          <a:p>
            <a:pPr marL="0" lvl="0" indent="0" algn="l" rtl="0">
              <a:spcBef>
                <a:spcPts val="0"/>
              </a:spcBef>
              <a:spcAft>
                <a:spcPts val="0"/>
              </a:spcAft>
              <a:buNone/>
            </a:pPr>
            <a:r>
              <a:rPr lang="en" sz="1700">
                <a:solidFill>
                  <a:schemeClr val="lt1"/>
                </a:solidFill>
                <a:latin typeface="Lato"/>
                <a:ea typeface="Lato"/>
                <a:cs typeface="Lato"/>
                <a:sym typeface="Lato"/>
              </a:rPr>
              <a:t>	→ we are wrong :( </a:t>
            </a:r>
            <a:endParaRPr sz="1700">
              <a:solidFill>
                <a:schemeClr val="lt1"/>
              </a:solidFill>
              <a:latin typeface="Lato"/>
              <a:ea typeface="Lato"/>
              <a:cs typeface="Lato"/>
              <a:sym typeface="Lato"/>
            </a:endParaRPr>
          </a:p>
          <a:p>
            <a:pPr marL="0" lvl="0" indent="0" algn="l" rtl="0">
              <a:spcBef>
                <a:spcPts val="0"/>
              </a:spcBef>
              <a:spcAft>
                <a:spcPts val="0"/>
              </a:spcAft>
              <a:buNone/>
            </a:pPr>
            <a:r>
              <a:rPr lang="en" sz="1700" b="1">
                <a:solidFill>
                  <a:schemeClr val="lt1"/>
                </a:solidFill>
                <a:latin typeface="Lato"/>
                <a:ea typeface="Lato"/>
                <a:cs typeface="Lato"/>
                <a:sym typeface="Lato"/>
              </a:rPr>
              <a:t>	→ Weak negative correlation</a:t>
            </a:r>
            <a:endParaRPr sz="1700" b="1">
              <a:solidFill>
                <a:schemeClr val="lt1"/>
              </a:solidFill>
              <a:latin typeface="Lato"/>
              <a:ea typeface="Lato"/>
              <a:cs typeface="Lato"/>
              <a:sym typeface="Lato"/>
            </a:endParaRPr>
          </a:p>
        </p:txBody>
      </p:sp>
      <p:sp>
        <p:nvSpPr>
          <p:cNvPr id="376" name="Google Shape;376;p52"/>
          <p:cNvSpPr/>
          <p:nvPr/>
        </p:nvSpPr>
        <p:spPr>
          <a:xfrm>
            <a:off x="5087850" y="3588313"/>
            <a:ext cx="2030400" cy="9411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2"/>
          <p:cNvSpPr/>
          <p:nvPr/>
        </p:nvSpPr>
        <p:spPr>
          <a:xfrm>
            <a:off x="3814925" y="2460688"/>
            <a:ext cx="3549600" cy="874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2"/>
          <p:cNvSpPr txBox="1">
            <a:spLocks noGrp="1"/>
          </p:cNvSpPr>
          <p:nvPr>
            <p:ph type="subTitle" idx="1"/>
          </p:nvPr>
        </p:nvSpPr>
        <p:spPr>
          <a:xfrm flipH="1">
            <a:off x="3992000" y="2661475"/>
            <a:ext cx="3240600" cy="4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Exo 2"/>
                <a:ea typeface="Exo 2"/>
                <a:cs typeface="Exo 2"/>
                <a:sym typeface="Exo 2"/>
              </a:rPr>
              <a:t>log(total_dev) = -1.0593X + 7.4906</a:t>
            </a:r>
            <a:endParaRPr sz="1700">
              <a:solidFill>
                <a:srgbClr val="FFFFFF"/>
              </a:solidFill>
              <a:latin typeface="Exo 2"/>
              <a:ea typeface="Exo 2"/>
              <a:cs typeface="Exo 2"/>
              <a:sym typeface="Exo 2"/>
            </a:endParaRPr>
          </a:p>
          <a:p>
            <a:pPr marL="0" lvl="0" indent="0" algn="l" rtl="0">
              <a:spcBef>
                <a:spcPts val="0"/>
              </a:spcBef>
              <a:spcAft>
                <a:spcPts val="0"/>
              </a:spcAft>
              <a:buNone/>
            </a:pPr>
            <a:r>
              <a:rPr lang="en" sz="1700">
                <a:solidFill>
                  <a:srgbClr val="FFFFFF"/>
                </a:solidFill>
                <a:latin typeface="Exo 2"/>
                <a:ea typeface="Exo 2"/>
                <a:cs typeface="Exo 2"/>
                <a:sym typeface="Exo 2"/>
              </a:rPr>
              <a:t>R = -0.28749</a:t>
            </a:r>
            <a:endParaRPr sz="1700">
              <a:solidFill>
                <a:srgbClr val="FFFFFF"/>
              </a:solidFill>
              <a:latin typeface="Exo 2"/>
              <a:ea typeface="Exo 2"/>
              <a:cs typeface="Exo 2"/>
              <a:sym typeface="Exo 2"/>
            </a:endParaRPr>
          </a:p>
        </p:txBody>
      </p:sp>
      <p:sp>
        <p:nvSpPr>
          <p:cNvPr id="379" name="Google Shape;379;p52"/>
          <p:cNvSpPr txBox="1">
            <a:spLocks noGrp="1"/>
          </p:cNvSpPr>
          <p:nvPr>
            <p:ph type="subTitle" idx="1"/>
          </p:nvPr>
        </p:nvSpPr>
        <p:spPr>
          <a:xfrm flipH="1">
            <a:off x="5218575" y="3664225"/>
            <a:ext cx="18420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Lato"/>
                <a:ea typeface="Lato"/>
                <a:cs typeface="Lato"/>
                <a:sym typeface="Lato"/>
              </a:rPr>
              <a:t>Economic power of the country</a:t>
            </a:r>
            <a:endParaRPr sz="1800">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3"/>
          <p:cNvSpPr txBox="1">
            <a:spLocks noGrp="1"/>
          </p:cNvSpPr>
          <p:nvPr>
            <p:ph type="ctrTitle"/>
          </p:nvPr>
        </p:nvSpPr>
        <p:spPr>
          <a:xfrm>
            <a:off x="579900" y="467213"/>
            <a:ext cx="3989400" cy="63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2"/>
                </a:solidFill>
                <a:highlight>
                  <a:srgbClr val="434343"/>
                </a:highlight>
              </a:rPr>
              <a:t>Plot 3:</a:t>
            </a:r>
            <a:r>
              <a:rPr lang="en" sz="2000"/>
              <a:t> UHC Index x Development Assistance</a:t>
            </a:r>
            <a:endParaRPr sz="2000"/>
          </a:p>
        </p:txBody>
      </p:sp>
      <p:cxnSp>
        <p:nvCxnSpPr>
          <p:cNvPr id="385" name="Google Shape;385;p53"/>
          <p:cNvCxnSpPr/>
          <p:nvPr/>
        </p:nvCxnSpPr>
        <p:spPr>
          <a:xfrm rot="10800000">
            <a:off x="2988911" y="1872263"/>
            <a:ext cx="6033300" cy="0"/>
          </a:xfrm>
          <a:prstGeom prst="straightConnector1">
            <a:avLst/>
          </a:prstGeom>
          <a:noFill/>
          <a:ln w="9525" cap="flat" cmpd="sng">
            <a:solidFill>
              <a:schemeClr val="dk2"/>
            </a:solidFill>
            <a:prstDash val="solid"/>
            <a:round/>
            <a:headEnd type="none" w="med" len="med"/>
            <a:tailEnd type="none" w="med" len="med"/>
          </a:ln>
        </p:spPr>
      </p:cxnSp>
      <p:cxnSp>
        <p:nvCxnSpPr>
          <p:cNvPr id="386" name="Google Shape;386;p53"/>
          <p:cNvCxnSpPr/>
          <p:nvPr/>
        </p:nvCxnSpPr>
        <p:spPr>
          <a:xfrm flipH="1">
            <a:off x="3661013" y="3053163"/>
            <a:ext cx="5380500" cy="6300"/>
          </a:xfrm>
          <a:prstGeom prst="straightConnector1">
            <a:avLst/>
          </a:prstGeom>
          <a:noFill/>
          <a:ln w="9525" cap="flat" cmpd="sng">
            <a:solidFill>
              <a:schemeClr val="dk2"/>
            </a:solidFill>
            <a:prstDash val="solid"/>
            <a:round/>
            <a:headEnd type="none" w="med" len="med"/>
            <a:tailEnd type="none" w="med" len="med"/>
          </a:ln>
        </p:spPr>
      </p:cxnSp>
      <p:cxnSp>
        <p:nvCxnSpPr>
          <p:cNvPr id="387" name="Google Shape;387;p53"/>
          <p:cNvCxnSpPr/>
          <p:nvPr/>
        </p:nvCxnSpPr>
        <p:spPr>
          <a:xfrm flipH="1">
            <a:off x="4906763" y="4315863"/>
            <a:ext cx="4088400" cy="2100"/>
          </a:xfrm>
          <a:prstGeom prst="straightConnector1">
            <a:avLst/>
          </a:prstGeom>
          <a:noFill/>
          <a:ln w="9525" cap="flat" cmpd="sng">
            <a:solidFill>
              <a:schemeClr val="dk2"/>
            </a:solidFill>
            <a:prstDash val="solid"/>
            <a:round/>
            <a:headEnd type="none" w="med" len="med"/>
            <a:tailEnd type="none" w="med" len="med"/>
          </a:ln>
        </p:spPr>
      </p:cxnSp>
      <p:sp>
        <p:nvSpPr>
          <p:cNvPr id="388" name="Google Shape;388;p53"/>
          <p:cNvSpPr txBox="1">
            <a:spLocks noGrp="1"/>
          </p:cNvSpPr>
          <p:nvPr>
            <p:ph type="title" idx="2"/>
          </p:nvPr>
        </p:nvSpPr>
        <p:spPr>
          <a:xfrm>
            <a:off x="102487" y="1495013"/>
            <a:ext cx="24531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Initial Hypothesis</a:t>
            </a:r>
            <a:endParaRPr sz="2000"/>
          </a:p>
        </p:txBody>
      </p:sp>
      <p:sp>
        <p:nvSpPr>
          <p:cNvPr id="389" name="Google Shape;389;p53"/>
          <p:cNvSpPr txBox="1">
            <a:spLocks noGrp="1"/>
          </p:cNvSpPr>
          <p:nvPr>
            <p:ph type="title" idx="3"/>
          </p:nvPr>
        </p:nvSpPr>
        <p:spPr>
          <a:xfrm>
            <a:off x="714713" y="2765738"/>
            <a:ext cx="20304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Conclusion</a:t>
            </a:r>
            <a:endParaRPr sz="2000"/>
          </a:p>
        </p:txBody>
      </p:sp>
      <p:sp>
        <p:nvSpPr>
          <p:cNvPr id="390" name="Google Shape;390;p53"/>
          <p:cNvSpPr txBox="1">
            <a:spLocks noGrp="1"/>
          </p:cNvSpPr>
          <p:nvPr>
            <p:ph type="title" idx="5"/>
          </p:nvPr>
        </p:nvSpPr>
        <p:spPr>
          <a:xfrm>
            <a:off x="1037261" y="3937113"/>
            <a:ext cx="3074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Lurking Variables</a:t>
            </a:r>
            <a:endParaRPr sz="2000"/>
          </a:p>
        </p:txBody>
      </p:sp>
      <p:sp>
        <p:nvSpPr>
          <p:cNvPr id="391" name="Google Shape;391;p53"/>
          <p:cNvSpPr/>
          <p:nvPr/>
        </p:nvSpPr>
        <p:spPr>
          <a:xfrm>
            <a:off x="3195850" y="1639630"/>
            <a:ext cx="3366600" cy="9411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3"/>
          <p:cNvSpPr txBox="1">
            <a:spLocks noGrp="1"/>
          </p:cNvSpPr>
          <p:nvPr>
            <p:ph type="subTitle" idx="1"/>
          </p:nvPr>
        </p:nvSpPr>
        <p:spPr>
          <a:xfrm flipH="1">
            <a:off x="3359799" y="1699154"/>
            <a:ext cx="30747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Lato"/>
                <a:ea typeface="Lato"/>
                <a:cs typeface="Lato"/>
                <a:sym typeface="Lato"/>
              </a:rPr>
              <a:t>Strong positive correlation</a:t>
            </a:r>
            <a:endParaRPr sz="1700">
              <a:solidFill>
                <a:srgbClr val="FFFFFF"/>
              </a:solidFill>
              <a:latin typeface="Lato"/>
              <a:ea typeface="Lato"/>
              <a:cs typeface="Lato"/>
              <a:sym typeface="Lato"/>
            </a:endParaRPr>
          </a:p>
          <a:p>
            <a:pPr marL="0" lvl="0" indent="0" algn="l" rtl="0">
              <a:spcBef>
                <a:spcPts val="0"/>
              </a:spcBef>
              <a:spcAft>
                <a:spcPts val="0"/>
              </a:spcAft>
              <a:buNone/>
            </a:pPr>
            <a:r>
              <a:rPr lang="en" sz="1700">
                <a:solidFill>
                  <a:srgbClr val="FFFFFF"/>
                </a:solidFill>
                <a:latin typeface="Lato"/>
                <a:ea typeface="Lato"/>
                <a:cs typeface="Lato"/>
                <a:sym typeface="Lato"/>
              </a:rPr>
              <a:t>→ we are wrong :(</a:t>
            </a:r>
            <a:endParaRPr sz="1700">
              <a:solidFill>
                <a:srgbClr val="FFFFFF"/>
              </a:solidFill>
              <a:latin typeface="Lato"/>
              <a:ea typeface="Lato"/>
              <a:cs typeface="Lato"/>
              <a:sym typeface="Lato"/>
            </a:endParaRPr>
          </a:p>
          <a:p>
            <a:pPr marL="0" lvl="0" indent="0" algn="l" rtl="0">
              <a:spcBef>
                <a:spcPts val="0"/>
              </a:spcBef>
              <a:spcAft>
                <a:spcPts val="0"/>
              </a:spcAft>
              <a:buNone/>
            </a:pPr>
            <a:r>
              <a:rPr lang="en" sz="1700" b="1">
                <a:solidFill>
                  <a:srgbClr val="FFFFFF"/>
                </a:solidFill>
                <a:latin typeface="Lato"/>
                <a:ea typeface="Lato"/>
                <a:cs typeface="Lato"/>
                <a:sym typeface="Lato"/>
              </a:rPr>
              <a:t>→ Weak negative correlation</a:t>
            </a:r>
            <a:endParaRPr sz="1700" b="1">
              <a:solidFill>
                <a:srgbClr val="FFFFFF"/>
              </a:solidFill>
              <a:latin typeface="Lato"/>
              <a:ea typeface="Lato"/>
              <a:cs typeface="Lato"/>
              <a:sym typeface="Lato"/>
            </a:endParaRPr>
          </a:p>
        </p:txBody>
      </p:sp>
      <p:sp>
        <p:nvSpPr>
          <p:cNvPr id="393" name="Google Shape;393;p53"/>
          <p:cNvSpPr/>
          <p:nvPr/>
        </p:nvSpPr>
        <p:spPr>
          <a:xfrm>
            <a:off x="5111025" y="3652950"/>
            <a:ext cx="3366600" cy="1132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3"/>
          <p:cNvSpPr/>
          <p:nvPr/>
        </p:nvSpPr>
        <p:spPr>
          <a:xfrm>
            <a:off x="3838075" y="2705788"/>
            <a:ext cx="3665700" cy="7911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3"/>
          <p:cNvSpPr txBox="1">
            <a:spLocks noGrp="1"/>
          </p:cNvSpPr>
          <p:nvPr>
            <p:ph type="subTitle" idx="1"/>
          </p:nvPr>
        </p:nvSpPr>
        <p:spPr>
          <a:xfrm flipH="1">
            <a:off x="4015075" y="2823650"/>
            <a:ext cx="3235200" cy="79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Exo 2"/>
                <a:ea typeface="Exo 2"/>
                <a:cs typeface="Exo 2"/>
                <a:sym typeface="Exo 2"/>
              </a:rPr>
              <a:t>log(total dev) = -0.039909(UHC^2) + 5.7137</a:t>
            </a:r>
            <a:endParaRPr sz="1700">
              <a:solidFill>
                <a:srgbClr val="FFFFFF"/>
              </a:solidFill>
              <a:latin typeface="Exo 2"/>
              <a:ea typeface="Exo 2"/>
              <a:cs typeface="Exo 2"/>
              <a:sym typeface="Exo 2"/>
            </a:endParaRPr>
          </a:p>
          <a:p>
            <a:pPr marL="0" lvl="0" indent="0" algn="l" rtl="0">
              <a:spcBef>
                <a:spcPts val="0"/>
              </a:spcBef>
              <a:spcAft>
                <a:spcPts val="0"/>
              </a:spcAft>
              <a:buNone/>
            </a:pPr>
            <a:r>
              <a:rPr lang="en" sz="1700">
                <a:solidFill>
                  <a:srgbClr val="FFFFFF"/>
                </a:solidFill>
                <a:latin typeface="Exo 2"/>
                <a:ea typeface="Exo 2"/>
                <a:cs typeface="Exo 2"/>
                <a:sym typeface="Exo 2"/>
              </a:rPr>
              <a:t>R = -0.21922</a:t>
            </a:r>
            <a:endParaRPr sz="1700">
              <a:solidFill>
                <a:srgbClr val="FFFFFF"/>
              </a:solidFill>
              <a:latin typeface="Exo 2"/>
              <a:ea typeface="Exo 2"/>
              <a:cs typeface="Exo 2"/>
              <a:sym typeface="Exo 2"/>
            </a:endParaRPr>
          </a:p>
          <a:p>
            <a:pPr marL="0" lvl="0" indent="0" algn="l" rtl="0">
              <a:spcBef>
                <a:spcPts val="0"/>
              </a:spcBef>
              <a:spcAft>
                <a:spcPts val="0"/>
              </a:spcAft>
              <a:buNone/>
            </a:pPr>
            <a:endParaRPr sz="1700">
              <a:solidFill>
                <a:srgbClr val="FFFFFF"/>
              </a:solidFill>
              <a:latin typeface="Exo 2"/>
              <a:ea typeface="Exo 2"/>
              <a:cs typeface="Exo 2"/>
              <a:sym typeface="Exo 2"/>
            </a:endParaRPr>
          </a:p>
        </p:txBody>
      </p:sp>
      <p:sp>
        <p:nvSpPr>
          <p:cNvPr id="396" name="Google Shape;396;p53"/>
          <p:cNvSpPr txBox="1">
            <a:spLocks noGrp="1"/>
          </p:cNvSpPr>
          <p:nvPr>
            <p:ph type="subTitle" idx="1"/>
          </p:nvPr>
        </p:nvSpPr>
        <p:spPr>
          <a:xfrm flipH="1">
            <a:off x="5241900" y="3843800"/>
            <a:ext cx="31446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Lato"/>
                <a:ea typeface="Lato"/>
                <a:cs typeface="Lato"/>
                <a:sym typeface="Lato"/>
              </a:rPr>
              <a:t>Different focus of each government </a:t>
            </a:r>
            <a:endParaRPr sz="1700">
              <a:solidFill>
                <a:srgbClr val="FFFFFF"/>
              </a:solidFill>
              <a:latin typeface="Lato"/>
              <a:ea typeface="Lato"/>
              <a:cs typeface="Lato"/>
              <a:sym typeface="Lato"/>
            </a:endParaRPr>
          </a:p>
          <a:p>
            <a:pPr marL="0" lvl="0" indent="0" algn="l" rtl="0">
              <a:spcBef>
                <a:spcPts val="0"/>
              </a:spcBef>
              <a:spcAft>
                <a:spcPts val="0"/>
              </a:spcAft>
              <a:buNone/>
            </a:pPr>
            <a:r>
              <a:rPr lang="en" sz="1700">
                <a:solidFill>
                  <a:srgbClr val="FFFFFF"/>
                </a:solidFill>
                <a:latin typeface="Lato"/>
                <a:ea typeface="Lato"/>
                <a:cs typeface="Lato"/>
                <a:sym typeface="Lato"/>
              </a:rPr>
              <a:t>(e.g. focus on water but neglect health care)</a:t>
            </a:r>
            <a:endParaRPr sz="1700">
              <a:solidFill>
                <a:srgbClr val="FFFFFF"/>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ctrTitle"/>
          </p:nvPr>
        </p:nvSpPr>
        <p:spPr>
          <a:xfrm>
            <a:off x="452475" y="351307"/>
            <a:ext cx="3989400" cy="10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2"/>
                </a:solidFill>
                <a:highlight>
                  <a:srgbClr val="434343"/>
                </a:highlight>
              </a:rPr>
              <a:t>Plot 4:</a:t>
            </a:r>
            <a:r>
              <a:rPr lang="en" sz="2000">
                <a:solidFill>
                  <a:schemeClr val="lt2"/>
                </a:solidFill>
              </a:rPr>
              <a:t> </a:t>
            </a:r>
            <a:r>
              <a:rPr lang="en" sz="2000"/>
              <a:t>UHC Index x</a:t>
            </a:r>
            <a:endParaRPr sz="2000"/>
          </a:p>
          <a:p>
            <a:pPr marL="0" lvl="0" indent="0" algn="l" rtl="0">
              <a:spcBef>
                <a:spcPts val="0"/>
              </a:spcBef>
              <a:spcAft>
                <a:spcPts val="0"/>
              </a:spcAft>
              <a:buNone/>
            </a:pPr>
            <a:r>
              <a:rPr lang="en" sz="2000"/>
              <a:t>Proportion of Clean Water</a:t>
            </a:r>
            <a:endParaRPr sz="2000"/>
          </a:p>
        </p:txBody>
      </p:sp>
      <p:cxnSp>
        <p:nvCxnSpPr>
          <p:cNvPr id="402" name="Google Shape;402;p54"/>
          <p:cNvCxnSpPr/>
          <p:nvPr/>
        </p:nvCxnSpPr>
        <p:spPr>
          <a:xfrm rot="10800000">
            <a:off x="2988911" y="1872263"/>
            <a:ext cx="6033300" cy="0"/>
          </a:xfrm>
          <a:prstGeom prst="straightConnector1">
            <a:avLst/>
          </a:prstGeom>
          <a:noFill/>
          <a:ln w="9525" cap="flat" cmpd="sng">
            <a:solidFill>
              <a:schemeClr val="dk2"/>
            </a:solidFill>
            <a:prstDash val="solid"/>
            <a:round/>
            <a:headEnd type="none" w="med" len="med"/>
            <a:tailEnd type="none" w="med" len="med"/>
          </a:ln>
        </p:spPr>
      </p:cxnSp>
      <p:cxnSp>
        <p:nvCxnSpPr>
          <p:cNvPr id="403" name="Google Shape;403;p54"/>
          <p:cNvCxnSpPr/>
          <p:nvPr/>
        </p:nvCxnSpPr>
        <p:spPr>
          <a:xfrm flipH="1">
            <a:off x="3661013" y="3053163"/>
            <a:ext cx="5380500" cy="6300"/>
          </a:xfrm>
          <a:prstGeom prst="straightConnector1">
            <a:avLst/>
          </a:prstGeom>
          <a:noFill/>
          <a:ln w="9525" cap="flat" cmpd="sng">
            <a:solidFill>
              <a:schemeClr val="dk2"/>
            </a:solidFill>
            <a:prstDash val="solid"/>
            <a:round/>
            <a:headEnd type="none" w="med" len="med"/>
            <a:tailEnd type="none" w="med" len="med"/>
          </a:ln>
        </p:spPr>
      </p:cxnSp>
      <p:cxnSp>
        <p:nvCxnSpPr>
          <p:cNvPr id="404" name="Google Shape;404;p54"/>
          <p:cNvCxnSpPr/>
          <p:nvPr/>
        </p:nvCxnSpPr>
        <p:spPr>
          <a:xfrm flipH="1">
            <a:off x="4906763" y="4315863"/>
            <a:ext cx="4088400" cy="2100"/>
          </a:xfrm>
          <a:prstGeom prst="straightConnector1">
            <a:avLst/>
          </a:prstGeom>
          <a:noFill/>
          <a:ln w="9525" cap="flat" cmpd="sng">
            <a:solidFill>
              <a:schemeClr val="dk2"/>
            </a:solidFill>
            <a:prstDash val="solid"/>
            <a:round/>
            <a:headEnd type="none" w="med" len="med"/>
            <a:tailEnd type="none" w="med" len="med"/>
          </a:ln>
        </p:spPr>
      </p:cxnSp>
      <p:sp>
        <p:nvSpPr>
          <p:cNvPr id="405" name="Google Shape;405;p54"/>
          <p:cNvSpPr txBox="1">
            <a:spLocks noGrp="1"/>
          </p:cNvSpPr>
          <p:nvPr>
            <p:ph type="title" idx="2"/>
          </p:nvPr>
        </p:nvSpPr>
        <p:spPr>
          <a:xfrm>
            <a:off x="102487" y="1495013"/>
            <a:ext cx="24531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Initial Hypothesis</a:t>
            </a:r>
            <a:endParaRPr sz="2000"/>
          </a:p>
        </p:txBody>
      </p:sp>
      <p:sp>
        <p:nvSpPr>
          <p:cNvPr id="406" name="Google Shape;406;p54"/>
          <p:cNvSpPr txBox="1">
            <a:spLocks noGrp="1"/>
          </p:cNvSpPr>
          <p:nvPr>
            <p:ph type="title" idx="3"/>
          </p:nvPr>
        </p:nvSpPr>
        <p:spPr>
          <a:xfrm>
            <a:off x="714713" y="2765738"/>
            <a:ext cx="20304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Conclusion</a:t>
            </a:r>
            <a:endParaRPr sz="2000"/>
          </a:p>
        </p:txBody>
      </p:sp>
      <p:sp>
        <p:nvSpPr>
          <p:cNvPr id="407" name="Google Shape;407;p54"/>
          <p:cNvSpPr txBox="1">
            <a:spLocks noGrp="1"/>
          </p:cNvSpPr>
          <p:nvPr>
            <p:ph type="title" idx="5"/>
          </p:nvPr>
        </p:nvSpPr>
        <p:spPr>
          <a:xfrm>
            <a:off x="1037261" y="3937113"/>
            <a:ext cx="3074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Lurking Variables</a:t>
            </a:r>
            <a:endParaRPr sz="2000"/>
          </a:p>
        </p:txBody>
      </p:sp>
      <p:sp>
        <p:nvSpPr>
          <p:cNvPr id="408" name="Google Shape;408;p54"/>
          <p:cNvSpPr/>
          <p:nvPr/>
        </p:nvSpPr>
        <p:spPr>
          <a:xfrm>
            <a:off x="3171500" y="1495032"/>
            <a:ext cx="3366600" cy="9411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4"/>
          <p:cNvSpPr txBox="1">
            <a:spLocks noGrp="1"/>
          </p:cNvSpPr>
          <p:nvPr>
            <p:ph type="subTitle" idx="1"/>
          </p:nvPr>
        </p:nvSpPr>
        <p:spPr>
          <a:xfrm flipH="1">
            <a:off x="3335601" y="1684025"/>
            <a:ext cx="3202500" cy="56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Lato"/>
                <a:ea typeface="Lato"/>
                <a:cs typeface="Lato"/>
                <a:sym typeface="Lato"/>
              </a:rPr>
              <a:t>Strong positive correlation</a:t>
            </a:r>
            <a:endParaRPr sz="1700">
              <a:solidFill>
                <a:srgbClr val="FFFFFF"/>
              </a:solidFill>
              <a:latin typeface="Lato"/>
              <a:ea typeface="Lato"/>
              <a:cs typeface="Lato"/>
              <a:sym typeface="Lato"/>
            </a:endParaRPr>
          </a:p>
          <a:p>
            <a:pPr marL="0" lvl="0" indent="0" algn="l" rtl="0">
              <a:spcBef>
                <a:spcPts val="0"/>
              </a:spcBef>
              <a:spcAft>
                <a:spcPts val="0"/>
              </a:spcAft>
              <a:buNone/>
            </a:pPr>
            <a:r>
              <a:rPr lang="en" sz="1700">
                <a:solidFill>
                  <a:srgbClr val="FFFFFF"/>
                </a:solidFill>
                <a:latin typeface="Lato"/>
                <a:ea typeface="Lato"/>
                <a:cs typeface="Lato"/>
                <a:sym typeface="Lato"/>
              </a:rPr>
              <a:t>→ we are wrong :(</a:t>
            </a:r>
            <a:endParaRPr sz="1700">
              <a:solidFill>
                <a:srgbClr val="FFFFFF"/>
              </a:solidFill>
              <a:latin typeface="Lato"/>
              <a:ea typeface="Lato"/>
              <a:cs typeface="Lato"/>
              <a:sym typeface="Lato"/>
            </a:endParaRPr>
          </a:p>
          <a:p>
            <a:pPr marL="0" lvl="0" indent="0" algn="l" rtl="0">
              <a:spcBef>
                <a:spcPts val="0"/>
              </a:spcBef>
              <a:spcAft>
                <a:spcPts val="0"/>
              </a:spcAft>
              <a:buNone/>
            </a:pPr>
            <a:r>
              <a:rPr lang="en" sz="1700" b="1">
                <a:solidFill>
                  <a:srgbClr val="FFFFFF"/>
                </a:solidFill>
                <a:latin typeface="Lato"/>
                <a:ea typeface="Lato"/>
                <a:cs typeface="Lato"/>
                <a:sym typeface="Lato"/>
              </a:rPr>
              <a:t>→ Strong negative correlation</a:t>
            </a:r>
            <a:endParaRPr sz="1700" b="1">
              <a:solidFill>
                <a:srgbClr val="FFFFFF"/>
              </a:solidFill>
              <a:latin typeface="Lato"/>
              <a:ea typeface="Lato"/>
              <a:cs typeface="Lato"/>
              <a:sym typeface="Lato"/>
            </a:endParaRPr>
          </a:p>
        </p:txBody>
      </p:sp>
      <p:sp>
        <p:nvSpPr>
          <p:cNvPr id="410" name="Google Shape;410;p54"/>
          <p:cNvSpPr/>
          <p:nvPr/>
        </p:nvSpPr>
        <p:spPr>
          <a:xfrm>
            <a:off x="5111013" y="3750501"/>
            <a:ext cx="2030400" cy="9411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4"/>
          <p:cNvSpPr/>
          <p:nvPr/>
        </p:nvSpPr>
        <p:spPr>
          <a:xfrm>
            <a:off x="3838075" y="2550038"/>
            <a:ext cx="3574500" cy="10695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4"/>
          <p:cNvSpPr txBox="1">
            <a:spLocks noGrp="1"/>
          </p:cNvSpPr>
          <p:nvPr>
            <p:ph type="subTitle" idx="1"/>
          </p:nvPr>
        </p:nvSpPr>
        <p:spPr>
          <a:xfrm flipH="1">
            <a:off x="4119325" y="2666415"/>
            <a:ext cx="3012000" cy="8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Exo 2"/>
                <a:ea typeface="Exo 2"/>
                <a:cs typeface="Exo 2"/>
                <a:sym typeface="Exo 2"/>
              </a:rPr>
              <a:t>log(prop safe) = 0.029660(UHC^2) + 2.1721</a:t>
            </a:r>
            <a:endParaRPr sz="1700">
              <a:solidFill>
                <a:srgbClr val="FFFFFF"/>
              </a:solidFill>
              <a:latin typeface="Exo 2"/>
              <a:ea typeface="Exo 2"/>
              <a:cs typeface="Exo 2"/>
              <a:sym typeface="Exo 2"/>
            </a:endParaRPr>
          </a:p>
          <a:p>
            <a:pPr marL="0" lvl="0" indent="0" algn="l" rtl="0">
              <a:spcBef>
                <a:spcPts val="0"/>
              </a:spcBef>
              <a:spcAft>
                <a:spcPts val="0"/>
              </a:spcAft>
              <a:buNone/>
            </a:pPr>
            <a:r>
              <a:rPr lang="en" sz="1700">
                <a:solidFill>
                  <a:srgbClr val="FFFFFF"/>
                </a:solidFill>
                <a:latin typeface="Exo 2"/>
                <a:ea typeface="Exo 2"/>
                <a:cs typeface="Exo 2"/>
                <a:sym typeface="Exo 2"/>
              </a:rPr>
              <a:t>R = 0.60612</a:t>
            </a:r>
            <a:endParaRPr sz="1700">
              <a:solidFill>
                <a:srgbClr val="FFFFFF"/>
              </a:solidFill>
              <a:latin typeface="Exo 2"/>
              <a:ea typeface="Exo 2"/>
              <a:cs typeface="Exo 2"/>
              <a:sym typeface="Exo 2"/>
            </a:endParaRPr>
          </a:p>
        </p:txBody>
      </p:sp>
      <p:sp>
        <p:nvSpPr>
          <p:cNvPr id="413" name="Google Shape;413;p54"/>
          <p:cNvSpPr txBox="1">
            <a:spLocks noGrp="1"/>
          </p:cNvSpPr>
          <p:nvPr>
            <p:ph type="subTitle" idx="1"/>
          </p:nvPr>
        </p:nvSpPr>
        <p:spPr>
          <a:xfrm flipH="1">
            <a:off x="5241738" y="3826413"/>
            <a:ext cx="18420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Lato"/>
                <a:ea typeface="Lato"/>
                <a:cs typeface="Lato"/>
                <a:sym typeface="Lato"/>
              </a:rPr>
              <a:t>Ratio of people living in urban/rural</a:t>
            </a:r>
            <a:endParaRPr sz="18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p:nvPr/>
        </p:nvSpPr>
        <p:spPr>
          <a:xfrm>
            <a:off x="886350" y="266275"/>
            <a:ext cx="3316800" cy="14370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8"/>
          <p:cNvSpPr txBox="1"/>
          <p:nvPr/>
        </p:nvSpPr>
        <p:spPr>
          <a:xfrm>
            <a:off x="5789249" y="824456"/>
            <a:ext cx="1310100" cy="35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latin typeface="Exo 2"/>
                <a:ea typeface="Exo 2"/>
                <a:cs typeface="Exo 2"/>
                <a:sym typeface="Exo 2"/>
              </a:rPr>
              <a:t>SATURN</a:t>
            </a:r>
            <a:endParaRPr b="1">
              <a:solidFill>
                <a:schemeClr val="lt1"/>
              </a:solidFill>
              <a:latin typeface="Exo 2"/>
              <a:ea typeface="Exo 2"/>
              <a:cs typeface="Exo 2"/>
              <a:sym typeface="Exo 2"/>
            </a:endParaRPr>
          </a:p>
        </p:txBody>
      </p:sp>
      <p:sp>
        <p:nvSpPr>
          <p:cNvPr id="162" name="Google Shape;162;p28"/>
          <p:cNvSpPr txBox="1"/>
          <p:nvPr/>
        </p:nvSpPr>
        <p:spPr>
          <a:xfrm>
            <a:off x="5461200" y="1073881"/>
            <a:ext cx="1179900" cy="55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Saturn is a gas giant, composed of hydrogen and helium</a:t>
            </a:r>
            <a:endParaRPr sz="1000">
              <a:solidFill>
                <a:schemeClr val="lt1"/>
              </a:solidFill>
              <a:latin typeface="Roboto Condensed Light"/>
              <a:ea typeface="Roboto Condensed Light"/>
              <a:cs typeface="Roboto Condensed Light"/>
              <a:sym typeface="Roboto Condensed Light"/>
            </a:endParaRPr>
          </a:p>
        </p:txBody>
      </p:sp>
      <p:sp>
        <p:nvSpPr>
          <p:cNvPr id="163" name="Google Shape;163;p28"/>
          <p:cNvSpPr/>
          <p:nvPr/>
        </p:nvSpPr>
        <p:spPr>
          <a:xfrm>
            <a:off x="1100384" y="2211262"/>
            <a:ext cx="2797800" cy="7467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8"/>
          <p:cNvSpPr/>
          <p:nvPr/>
        </p:nvSpPr>
        <p:spPr>
          <a:xfrm>
            <a:off x="5085000" y="272987"/>
            <a:ext cx="3099600" cy="14370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914400" lvl="0" indent="0" algn="l" rtl="0">
              <a:lnSpc>
                <a:spcPct val="115000"/>
              </a:lnSpc>
              <a:spcBef>
                <a:spcPts val="1400"/>
              </a:spcBef>
              <a:spcAft>
                <a:spcPts val="400"/>
              </a:spcAft>
              <a:buNone/>
            </a:pPr>
            <a:endParaRPr>
              <a:solidFill>
                <a:schemeClr val="lt1"/>
              </a:solidFill>
            </a:endParaRPr>
          </a:p>
        </p:txBody>
      </p:sp>
      <p:grpSp>
        <p:nvGrpSpPr>
          <p:cNvPr id="165" name="Google Shape;165;p28"/>
          <p:cNvGrpSpPr/>
          <p:nvPr/>
        </p:nvGrpSpPr>
        <p:grpSpPr>
          <a:xfrm>
            <a:off x="1437600" y="2375263"/>
            <a:ext cx="2214300" cy="474213"/>
            <a:chOff x="2268325" y="2729375"/>
            <a:chExt cx="2214300" cy="474213"/>
          </a:xfrm>
        </p:grpSpPr>
        <p:sp>
          <p:nvSpPr>
            <p:cNvPr id="166" name="Google Shape;166;p28"/>
            <p:cNvSpPr txBox="1"/>
            <p:nvPr/>
          </p:nvSpPr>
          <p:spPr>
            <a:xfrm>
              <a:off x="2630850" y="2729375"/>
              <a:ext cx="1398300" cy="351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Exo 2"/>
                  <a:ea typeface="Exo 2"/>
                  <a:cs typeface="Exo 2"/>
                  <a:sym typeface="Exo 2"/>
                </a:rPr>
                <a:t>Goal 3</a:t>
              </a:r>
              <a:endParaRPr sz="2400" b="1">
                <a:solidFill>
                  <a:schemeClr val="dk1"/>
                </a:solidFill>
                <a:latin typeface="Exo 2"/>
                <a:ea typeface="Exo 2"/>
                <a:cs typeface="Exo 2"/>
                <a:sym typeface="Exo 2"/>
              </a:endParaRPr>
            </a:p>
          </p:txBody>
        </p:sp>
        <p:sp>
          <p:nvSpPr>
            <p:cNvPr id="167" name="Google Shape;167;p28"/>
            <p:cNvSpPr txBox="1"/>
            <p:nvPr/>
          </p:nvSpPr>
          <p:spPr>
            <a:xfrm>
              <a:off x="2268325" y="2880488"/>
              <a:ext cx="2214300" cy="32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Good Health and Well-Being</a:t>
              </a:r>
              <a:endParaRPr>
                <a:solidFill>
                  <a:schemeClr val="dk1"/>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000">
                <a:solidFill>
                  <a:schemeClr val="dk1"/>
                </a:solidFill>
                <a:latin typeface="Roboto Condensed Light"/>
                <a:ea typeface="Roboto Condensed Light"/>
                <a:cs typeface="Roboto Condensed Light"/>
                <a:sym typeface="Roboto Condensed Light"/>
              </a:endParaRPr>
            </a:p>
          </p:txBody>
        </p:sp>
      </p:grpSp>
      <p:sp>
        <p:nvSpPr>
          <p:cNvPr id="168" name="Google Shape;168;p28"/>
          <p:cNvSpPr txBox="1"/>
          <p:nvPr/>
        </p:nvSpPr>
        <p:spPr>
          <a:xfrm>
            <a:off x="1338900" y="436400"/>
            <a:ext cx="2411700" cy="1096800"/>
          </a:xfrm>
          <a:prstGeom prst="rect">
            <a:avLst/>
          </a:prstGeom>
          <a:noFill/>
          <a:ln>
            <a:noFill/>
          </a:ln>
        </p:spPr>
        <p:txBody>
          <a:bodyPr spcFirstLastPara="1" wrap="square" lIns="91425" tIns="91425" rIns="91425" bIns="91425" anchor="b" anchorCtr="0">
            <a:noAutofit/>
          </a:bodyPr>
          <a:lstStyle/>
          <a:p>
            <a:pPr marL="0" lvl="0" indent="0" algn="ctr" rtl="0">
              <a:lnSpc>
                <a:spcPct val="110000"/>
              </a:lnSpc>
              <a:spcBef>
                <a:spcPts val="0"/>
              </a:spcBef>
              <a:spcAft>
                <a:spcPts val="0"/>
              </a:spcAft>
              <a:buNone/>
            </a:pPr>
            <a:r>
              <a:rPr lang="en" b="1" i="1">
                <a:solidFill>
                  <a:schemeClr val="lt1"/>
                </a:solidFill>
                <a:latin typeface="Lato"/>
                <a:ea typeface="Lato"/>
                <a:cs typeface="Lato"/>
                <a:sym typeface="Lato"/>
              </a:rPr>
              <a:t>UHC INDEX</a:t>
            </a:r>
            <a:endParaRPr b="1" i="1">
              <a:solidFill>
                <a:schemeClr val="lt1"/>
              </a:solidFill>
              <a:latin typeface="Lato"/>
              <a:ea typeface="Lato"/>
              <a:cs typeface="Lato"/>
              <a:sym typeface="Lato"/>
            </a:endParaRPr>
          </a:p>
          <a:p>
            <a:pPr marL="0" lvl="0" indent="0" algn="l" rtl="0">
              <a:lnSpc>
                <a:spcPct val="110000"/>
              </a:lnSpc>
              <a:spcBef>
                <a:spcPts val="800"/>
              </a:spcBef>
              <a:spcAft>
                <a:spcPts val="800"/>
              </a:spcAft>
              <a:buNone/>
            </a:pPr>
            <a:r>
              <a:rPr lang="en" sz="1200">
                <a:solidFill>
                  <a:schemeClr val="lt1"/>
                </a:solidFill>
                <a:latin typeface="Lato"/>
                <a:ea typeface="Lato"/>
                <a:cs typeface="Lato"/>
                <a:sym typeface="Lato"/>
              </a:rPr>
              <a:t>Universal health coverage (UHC) service coverage index </a:t>
            </a:r>
            <a:endParaRPr sz="1200" i="1">
              <a:solidFill>
                <a:schemeClr val="lt1"/>
              </a:solidFill>
              <a:latin typeface="Lato"/>
              <a:ea typeface="Lato"/>
              <a:cs typeface="Lato"/>
              <a:sym typeface="Lato"/>
            </a:endParaRPr>
          </a:p>
        </p:txBody>
      </p:sp>
      <p:sp>
        <p:nvSpPr>
          <p:cNvPr id="169" name="Google Shape;169;p28"/>
          <p:cNvSpPr/>
          <p:nvPr/>
        </p:nvSpPr>
        <p:spPr>
          <a:xfrm>
            <a:off x="5325800" y="2228675"/>
            <a:ext cx="2707800" cy="7467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28"/>
          <p:cNvGrpSpPr/>
          <p:nvPr/>
        </p:nvGrpSpPr>
        <p:grpSpPr>
          <a:xfrm>
            <a:off x="5428950" y="2377200"/>
            <a:ext cx="2411700" cy="522420"/>
            <a:chOff x="5665575" y="2772213"/>
            <a:chExt cx="2411700" cy="522420"/>
          </a:xfrm>
        </p:grpSpPr>
        <p:sp>
          <p:nvSpPr>
            <p:cNvPr id="171" name="Google Shape;171;p28"/>
            <p:cNvSpPr txBox="1"/>
            <p:nvPr/>
          </p:nvSpPr>
          <p:spPr>
            <a:xfrm>
              <a:off x="6137175" y="2772213"/>
              <a:ext cx="1468500" cy="373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Exo 2"/>
                  <a:ea typeface="Exo 2"/>
                  <a:cs typeface="Exo 2"/>
                  <a:sym typeface="Exo 2"/>
                </a:rPr>
                <a:t>Goal 6</a:t>
              </a:r>
              <a:endParaRPr sz="2400" b="1">
                <a:solidFill>
                  <a:schemeClr val="dk1"/>
                </a:solidFill>
                <a:latin typeface="Exo 2"/>
                <a:ea typeface="Exo 2"/>
                <a:cs typeface="Exo 2"/>
                <a:sym typeface="Exo 2"/>
              </a:endParaRPr>
            </a:p>
          </p:txBody>
        </p:sp>
        <p:sp>
          <p:nvSpPr>
            <p:cNvPr id="172" name="Google Shape;172;p28"/>
            <p:cNvSpPr txBox="1"/>
            <p:nvPr/>
          </p:nvSpPr>
          <p:spPr>
            <a:xfrm>
              <a:off x="5665575" y="2971532"/>
              <a:ext cx="2411700" cy="32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Clean Water and Sanitation</a:t>
              </a:r>
              <a:endParaRPr>
                <a:solidFill>
                  <a:schemeClr val="dk1"/>
                </a:solidFill>
                <a:latin typeface="Roboto Condensed Light"/>
                <a:ea typeface="Roboto Condensed Light"/>
                <a:cs typeface="Roboto Condensed Light"/>
                <a:sym typeface="Roboto Condensed Light"/>
              </a:endParaRPr>
            </a:p>
          </p:txBody>
        </p:sp>
      </p:grpSp>
      <p:sp>
        <p:nvSpPr>
          <p:cNvPr id="173" name="Google Shape;173;p28"/>
          <p:cNvSpPr txBox="1"/>
          <p:nvPr/>
        </p:nvSpPr>
        <p:spPr>
          <a:xfrm>
            <a:off x="5198150" y="414150"/>
            <a:ext cx="2797800" cy="1239000"/>
          </a:xfrm>
          <a:prstGeom prst="rect">
            <a:avLst/>
          </a:prstGeom>
          <a:noFill/>
          <a:ln>
            <a:noFill/>
          </a:ln>
        </p:spPr>
        <p:txBody>
          <a:bodyPr spcFirstLastPara="1" wrap="square" lIns="91425" tIns="91425" rIns="91425" bIns="91425" anchor="b" anchorCtr="0">
            <a:noAutofit/>
          </a:bodyPr>
          <a:lstStyle/>
          <a:p>
            <a:pPr marL="0" lvl="0" indent="0" algn="l" rtl="0">
              <a:lnSpc>
                <a:spcPct val="110000"/>
              </a:lnSpc>
              <a:spcBef>
                <a:spcPts val="0"/>
              </a:spcBef>
              <a:spcAft>
                <a:spcPts val="0"/>
              </a:spcAft>
              <a:buNone/>
            </a:pPr>
            <a:endParaRPr sz="1100">
              <a:solidFill>
                <a:srgbClr val="FFFFFF"/>
              </a:solidFill>
              <a:latin typeface="Lato"/>
              <a:ea typeface="Lato"/>
              <a:cs typeface="Lato"/>
              <a:sym typeface="Lato"/>
            </a:endParaRPr>
          </a:p>
          <a:p>
            <a:pPr marL="0" lvl="0" indent="0" algn="ctr" rtl="0">
              <a:lnSpc>
                <a:spcPct val="110000"/>
              </a:lnSpc>
              <a:spcBef>
                <a:spcPts val="800"/>
              </a:spcBef>
              <a:spcAft>
                <a:spcPts val="0"/>
              </a:spcAft>
              <a:buNone/>
            </a:pPr>
            <a:r>
              <a:rPr lang="en" b="1" i="1">
                <a:solidFill>
                  <a:srgbClr val="FFFFFF"/>
                </a:solidFill>
                <a:latin typeface="Lato"/>
                <a:ea typeface="Lato"/>
                <a:cs typeface="Lato"/>
                <a:sym typeface="Lato"/>
              </a:rPr>
              <a:t>DEVELOPMENT ASSISTANCE</a:t>
            </a:r>
            <a:endParaRPr b="1" i="1">
              <a:solidFill>
                <a:srgbClr val="FFFFFF"/>
              </a:solidFill>
              <a:latin typeface="Lato"/>
              <a:ea typeface="Lato"/>
              <a:cs typeface="Lato"/>
              <a:sym typeface="Lato"/>
            </a:endParaRPr>
          </a:p>
          <a:p>
            <a:pPr marL="0" lvl="0" indent="0" algn="l" rtl="0">
              <a:lnSpc>
                <a:spcPct val="110000"/>
              </a:lnSpc>
              <a:spcBef>
                <a:spcPts val="800"/>
              </a:spcBef>
              <a:spcAft>
                <a:spcPts val="800"/>
              </a:spcAft>
              <a:buNone/>
            </a:pPr>
            <a:r>
              <a:rPr lang="en" sz="1100">
                <a:solidFill>
                  <a:srgbClr val="FFFFFF"/>
                </a:solidFill>
                <a:latin typeface="Lato"/>
                <a:ea typeface="Lato"/>
                <a:cs typeface="Lato"/>
                <a:sym typeface="Lato"/>
              </a:rPr>
              <a:t>Total official development assistance (gross disbursement) for water supply and sanitation, by recipient countries (millions of constant 2017 United States dollars)</a:t>
            </a:r>
            <a:endParaRPr sz="1100">
              <a:solidFill>
                <a:srgbClr val="FFFFFF"/>
              </a:solidFill>
              <a:latin typeface="Lato"/>
              <a:ea typeface="Lato"/>
              <a:cs typeface="Lato"/>
              <a:sym typeface="Lato"/>
            </a:endParaRPr>
          </a:p>
        </p:txBody>
      </p:sp>
      <p:cxnSp>
        <p:nvCxnSpPr>
          <p:cNvPr id="174" name="Google Shape;174;p28"/>
          <p:cNvCxnSpPr/>
          <p:nvPr/>
        </p:nvCxnSpPr>
        <p:spPr>
          <a:xfrm rot="-5400000" flipH="1">
            <a:off x="6435507" y="1943470"/>
            <a:ext cx="323100" cy="600"/>
          </a:xfrm>
          <a:prstGeom prst="curvedConnector3">
            <a:avLst>
              <a:gd name="adj1" fmla="val 50000"/>
            </a:avLst>
          </a:prstGeom>
          <a:noFill/>
          <a:ln w="9525" cap="flat" cmpd="sng">
            <a:solidFill>
              <a:schemeClr val="dk1"/>
            </a:solidFill>
            <a:prstDash val="solid"/>
            <a:round/>
            <a:headEnd type="none" w="med" len="med"/>
            <a:tailEnd type="none" w="med" len="med"/>
          </a:ln>
        </p:spPr>
      </p:cxnSp>
      <p:sp>
        <p:nvSpPr>
          <p:cNvPr id="175" name="Google Shape;175;p28"/>
          <p:cNvSpPr/>
          <p:nvPr/>
        </p:nvSpPr>
        <p:spPr>
          <a:xfrm>
            <a:off x="850799" y="3416529"/>
            <a:ext cx="3481800" cy="14370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8"/>
          <p:cNvSpPr txBox="1"/>
          <p:nvPr/>
        </p:nvSpPr>
        <p:spPr>
          <a:xfrm>
            <a:off x="949475" y="3543025"/>
            <a:ext cx="3099600" cy="12390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1400"/>
              </a:spcBef>
              <a:spcAft>
                <a:spcPts val="0"/>
              </a:spcAft>
              <a:buNone/>
            </a:pPr>
            <a:r>
              <a:rPr lang="en" b="1" i="1">
                <a:solidFill>
                  <a:schemeClr val="lt1"/>
                </a:solidFill>
                <a:latin typeface="Lato"/>
                <a:ea typeface="Lato"/>
                <a:cs typeface="Lato"/>
                <a:sym typeface="Lato"/>
              </a:rPr>
              <a:t>MORTALITY RATE  (UNSAFE  WATER)</a:t>
            </a:r>
            <a:endParaRPr b="1" i="1">
              <a:solidFill>
                <a:schemeClr val="lt1"/>
              </a:solidFill>
              <a:latin typeface="Lato"/>
              <a:ea typeface="Lato"/>
              <a:cs typeface="Lato"/>
              <a:sym typeface="Lato"/>
            </a:endParaRPr>
          </a:p>
          <a:p>
            <a:pPr marL="0" lvl="0" indent="0" algn="l" rtl="0">
              <a:lnSpc>
                <a:spcPct val="115000"/>
              </a:lnSpc>
              <a:spcBef>
                <a:spcPts val="1400"/>
              </a:spcBef>
              <a:spcAft>
                <a:spcPts val="400"/>
              </a:spcAft>
              <a:buNone/>
            </a:pPr>
            <a:r>
              <a:rPr lang="en" sz="1100">
                <a:solidFill>
                  <a:schemeClr val="lt1"/>
                </a:solidFill>
                <a:latin typeface="Lato"/>
                <a:ea typeface="Lato"/>
                <a:cs typeface="Lato"/>
                <a:sym typeface="Lato"/>
              </a:rPr>
              <a:t>Mortality rate attributed to unsafe water, unsafe sanitation and lack of hygiene (deaths per 100,000 population) </a:t>
            </a:r>
            <a:endParaRPr sz="1100" i="1">
              <a:solidFill>
                <a:schemeClr val="lt1"/>
              </a:solidFill>
              <a:latin typeface="Lato"/>
              <a:ea typeface="Lato"/>
              <a:cs typeface="Lato"/>
              <a:sym typeface="Lato"/>
            </a:endParaRPr>
          </a:p>
        </p:txBody>
      </p:sp>
      <p:sp>
        <p:nvSpPr>
          <p:cNvPr id="177" name="Google Shape;177;p28"/>
          <p:cNvSpPr/>
          <p:nvPr/>
        </p:nvSpPr>
        <p:spPr>
          <a:xfrm>
            <a:off x="4976399" y="3392829"/>
            <a:ext cx="3316800" cy="14844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txBox="1"/>
          <p:nvPr/>
        </p:nvSpPr>
        <p:spPr>
          <a:xfrm>
            <a:off x="5085000" y="3601650"/>
            <a:ext cx="3099600" cy="1096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1400"/>
              </a:spcBef>
              <a:spcAft>
                <a:spcPts val="0"/>
              </a:spcAft>
              <a:buNone/>
            </a:pPr>
            <a:r>
              <a:rPr lang="en" b="1" i="1">
                <a:solidFill>
                  <a:srgbClr val="FFFFFF"/>
                </a:solidFill>
                <a:latin typeface="Lato"/>
                <a:ea typeface="Lato"/>
                <a:cs typeface="Lato"/>
                <a:sym typeface="Lato"/>
              </a:rPr>
              <a:t>PROPORTION OF CLEAN WATER</a:t>
            </a:r>
            <a:endParaRPr b="1" i="1">
              <a:solidFill>
                <a:srgbClr val="FFFFFF"/>
              </a:solidFill>
              <a:latin typeface="Lato"/>
              <a:ea typeface="Lato"/>
              <a:cs typeface="Lato"/>
              <a:sym typeface="Lato"/>
            </a:endParaRPr>
          </a:p>
          <a:p>
            <a:pPr marL="0" lvl="0" indent="0" algn="l" rtl="0">
              <a:lnSpc>
                <a:spcPct val="115000"/>
              </a:lnSpc>
              <a:spcBef>
                <a:spcPts val="1400"/>
              </a:spcBef>
              <a:spcAft>
                <a:spcPts val="400"/>
              </a:spcAft>
              <a:buNone/>
            </a:pPr>
            <a:r>
              <a:rPr lang="en" sz="1200">
                <a:solidFill>
                  <a:srgbClr val="FFFFFF"/>
                </a:solidFill>
                <a:latin typeface="Lato"/>
                <a:ea typeface="Lato"/>
                <a:cs typeface="Lato"/>
                <a:sym typeface="Lato"/>
              </a:rPr>
              <a:t>Proportion of population using safely managed drinking water services(percent)</a:t>
            </a:r>
            <a:endParaRPr sz="1200">
              <a:solidFill>
                <a:srgbClr val="FFFFFF"/>
              </a:solidFill>
              <a:latin typeface="Lato"/>
              <a:ea typeface="Lato"/>
              <a:cs typeface="Lato"/>
              <a:sym typeface="Lato"/>
            </a:endParaRPr>
          </a:p>
        </p:txBody>
      </p:sp>
      <p:cxnSp>
        <p:nvCxnSpPr>
          <p:cNvPr id="179" name="Google Shape;179;p28"/>
          <p:cNvCxnSpPr/>
          <p:nvPr/>
        </p:nvCxnSpPr>
        <p:spPr>
          <a:xfrm rot="-5400000" flipH="1">
            <a:off x="6473257" y="3183820"/>
            <a:ext cx="323100" cy="600"/>
          </a:xfrm>
          <a:prstGeom prst="curvedConnector3">
            <a:avLst>
              <a:gd name="adj1" fmla="val 50000"/>
            </a:avLst>
          </a:prstGeom>
          <a:noFill/>
          <a:ln w="9525" cap="flat" cmpd="sng">
            <a:solidFill>
              <a:schemeClr val="dk1"/>
            </a:solidFill>
            <a:prstDash val="solid"/>
            <a:round/>
            <a:headEnd type="none" w="med" len="med"/>
            <a:tailEnd type="none" w="med" len="med"/>
          </a:ln>
        </p:spPr>
      </p:cxnSp>
      <p:cxnSp>
        <p:nvCxnSpPr>
          <p:cNvPr id="180" name="Google Shape;180;p28"/>
          <p:cNvCxnSpPr/>
          <p:nvPr/>
        </p:nvCxnSpPr>
        <p:spPr>
          <a:xfrm rot="-5400000" flipH="1">
            <a:off x="2337732" y="1935032"/>
            <a:ext cx="323100" cy="600"/>
          </a:xfrm>
          <a:prstGeom prst="curvedConnector3">
            <a:avLst>
              <a:gd name="adj1" fmla="val 50000"/>
            </a:avLst>
          </a:prstGeom>
          <a:noFill/>
          <a:ln w="9525" cap="flat" cmpd="sng">
            <a:solidFill>
              <a:schemeClr val="dk1"/>
            </a:solidFill>
            <a:prstDash val="solid"/>
            <a:round/>
            <a:headEnd type="none" w="med" len="med"/>
            <a:tailEnd type="none" w="med" len="med"/>
          </a:ln>
        </p:spPr>
      </p:cxnSp>
      <p:cxnSp>
        <p:nvCxnSpPr>
          <p:cNvPr id="181" name="Google Shape;181;p28"/>
          <p:cNvCxnSpPr/>
          <p:nvPr/>
        </p:nvCxnSpPr>
        <p:spPr>
          <a:xfrm rot="-5400000" flipH="1">
            <a:off x="2337732" y="3195945"/>
            <a:ext cx="323100" cy="600"/>
          </a:xfrm>
          <a:prstGeom prst="curvedConnector3">
            <a:avLst>
              <a:gd name="adj1" fmla="val 50000"/>
            </a:avLst>
          </a:prstGeom>
          <a:noFill/>
          <a:ln w="9525" cap="flat" cmpd="sng">
            <a:solidFill>
              <a:schemeClr val="dk1"/>
            </a:solidFill>
            <a:prstDash val="solid"/>
            <a:round/>
            <a:headEnd type="none" w="med" len="med"/>
            <a:tailEnd type="none" w="med" len="med"/>
          </a:ln>
        </p:spPr>
      </p:cxnSp>
      <p:grpSp>
        <p:nvGrpSpPr>
          <p:cNvPr id="182" name="Google Shape;182;p28"/>
          <p:cNvGrpSpPr/>
          <p:nvPr/>
        </p:nvGrpSpPr>
        <p:grpSpPr>
          <a:xfrm>
            <a:off x="3940725" y="1964250"/>
            <a:ext cx="1342500" cy="1326300"/>
            <a:chOff x="3869163" y="1964250"/>
            <a:chExt cx="1342500" cy="1326300"/>
          </a:xfrm>
        </p:grpSpPr>
        <p:sp>
          <p:nvSpPr>
            <p:cNvPr id="183" name="Google Shape;183;p28"/>
            <p:cNvSpPr/>
            <p:nvPr/>
          </p:nvSpPr>
          <p:spPr>
            <a:xfrm>
              <a:off x="3869163" y="1964250"/>
              <a:ext cx="1342500" cy="13263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8"/>
            <p:cNvSpPr txBox="1"/>
            <p:nvPr/>
          </p:nvSpPr>
          <p:spPr>
            <a:xfrm>
              <a:off x="3950450" y="2001888"/>
              <a:ext cx="1179900" cy="109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chemeClr val="lt2"/>
                  </a:solidFill>
                  <a:latin typeface="Exo 2"/>
                  <a:ea typeface="Exo 2"/>
                  <a:cs typeface="Exo 2"/>
                  <a:sym typeface="Exo 2"/>
                </a:rPr>
                <a:t>01</a:t>
              </a:r>
              <a:endParaRPr sz="3600" b="1">
                <a:solidFill>
                  <a:schemeClr val="lt2"/>
                </a:solidFill>
                <a:latin typeface="Exo 2"/>
                <a:ea typeface="Exo 2"/>
                <a:cs typeface="Exo 2"/>
                <a:sym typeface="Exo 2"/>
              </a:endParaRPr>
            </a:p>
            <a:p>
              <a:pPr marL="0" lvl="0" indent="0" algn="ctr" rtl="0">
                <a:spcBef>
                  <a:spcPts val="0"/>
                </a:spcBef>
                <a:spcAft>
                  <a:spcPts val="0"/>
                </a:spcAft>
                <a:buNone/>
              </a:pPr>
              <a:r>
                <a:rPr lang="en" sz="2400" b="1">
                  <a:solidFill>
                    <a:schemeClr val="lt2"/>
                  </a:solidFill>
                  <a:latin typeface="Exo 2"/>
                  <a:ea typeface="Exo 2"/>
                  <a:cs typeface="Exo 2"/>
                  <a:sym typeface="Exo 2"/>
                </a:rPr>
                <a:t>GOALS</a:t>
              </a:r>
              <a:endParaRPr sz="2400" b="1">
                <a:solidFill>
                  <a:schemeClr val="lt2"/>
                </a:solidFill>
                <a:latin typeface="Exo 2"/>
                <a:ea typeface="Exo 2"/>
                <a:cs typeface="Exo 2"/>
                <a:sym typeface="Exo 2"/>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5"/>
          <p:cNvSpPr txBox="1">
            <a:spLocks noGrp="1"/>
          </p:cNvSpPr>
          <p:nvPr>
            <p:ph type="ctrTitle"/>
          </p:nvPr>
        </p:nvSpPr>
        <p:spPr>
          <a:xfrm>
            <a:off x="428625" y="298250"/>
            <a:ext cx="3834300" cy="106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3F3F3"/>
                </a:solidFill>
                <a:highlight>
                  <a:srgbClr val="434343"/>
                </a:highlight>
              </a:rPr>
              <a:t>Plot 5: </a:t>
            </a:r>
            <a:r>
              <a:rPr lang="en" sz="2000">
                <a:solidFill>
                  <a:srgbClr val="F3F3F3"/>
                </a:solidFill>
              </a:rPr>
              <a:t> </a:t>
            </a:r>
            <a:r>
              <a:rPr lang="en" sz="2000"/>
              <a:t>Mortality Rate (Unsafe Water) x Development Assistance</a:t>
            </a:r>
            <a:endParaRPr sz="2000"/>
          </a:p>
        </p:txBody>
      </p:sp>
      <p:cxnSp>
        <p:nvCxnSpPr>
          <p:cNvPr id="419" name="Google Shape;419;p55"/>
          <p:cNvCxnSpPr/>
          <p:nvPr/>
        </p:nvCxnSpPr>
        <p:spPr>
          <a:xfrm rot="10800000">
            <a:off x="3008236" y="2027738"/>
            <a:ext cx="6033300" cy="0"/>
          </a:xfrm>
          <a:prstGeom prst="straightConnector1">
            <a:avLst/>
          </a:prstGeom>
          <a:noFill/>
          <a:ln w="9525" cap="flat" cmpd="sng">
            <a:solidFill>
              <a:schemeClr val="dk2"/>
            </a:solidFill>
            <a:prstDash val="solid"/>
            <a:round/>
            <a:headEnd type="none" w="med" len="med"/>
            <a:tailEnd type="none" w="med" len="med"/>
          </a:ln>
        </p:spPr>
      </p:cxnSp>
      <p:cxnSp>
        <p:nvCxnSpPr>
          <p:cNvPr id="420" name="Google Shape;420;p55"/>
          <p:cNvCxnSpPr/>
          <p:nvPr/>
        </p:nvCxnSpPr>
        <p:spPr>
          <a:xfrm flipH="1">
            <a:off x="3661013" y="3053163"/>
            <a:ext cx="5380500" cy="6300"/>
          </a:xfrm>
          <a:prstGeom prst="straightConnector1">
            <a:avLst/>
          </a:prstGeom>
          <a:noFill/>
          <a:ln w="9525" cap="flat" cmpd="sng">
            <a:solidFill>
              <a:schemeClr val="dk2"/>
            </a:solidFill>
            <a:prstDash val="solid"/>
            <a:round/>
            <a:headEnd type="none" w="med" len="med"/>
            <a:tailEnd type="none" w="med" len="med"/>
          </a:ln>
        </p:spPr>
      </p:cxnSp>
      <p:cxnSp>
        <p:nvCxnSpPr>
          <p:cNvPr id="421" name="Google Shape;421;p55"/>
          <p:cNvCxnSpPr/>
          <p:nvPr/>
        </p:nvCxnSpPr>
        <p:spPr>
          <a:xfrm flipH="1">
            <a:off x="4895188" y="4234788"/>
            <a:ext cx="4088400" cy="2100"/>
          </a:xfrm>
          <a:prstGeom prst="straightConnector1">
            <a:avLst/>
          </a:prstGeom>
          <a:noFill/>
          <a:ln w="9525" cap="flat" cmpd="sng">
            <a:solidFill>
              <a:schemeClr val="dk2"/>
            </a:solidFill>
            <a:prstDash val="solid"/>
            <a:round/>
            <a:headEnd type="none" w="med" len="med"/>
            <a:tailEnd type="none" w="med" len="med"/>
          </a:ln>
        </p:spPr>
      </p:cxnSp>
      <p:sp>
        <p:nvSpPr>
          <p:cNvPr id="422" name="Google Shape;422;p55"/>
          <p:cNvSpPr txBox="1">
            <a:spLocks noGrp="1"/>
          </p:cNvSpPr>
          <p:nvPr>
            <p:ph type="title" idx="2"/>
          </p:nvPr>
        </p:nvSpPr>
        <p:spPr>
          <a:xfrm>
            <a:off x="102487" y="1645613"/>
            <a:ext cx="24531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Initial Hypothesis</a:t>
            </a:r>
            <a:endParaRPr sz="2000"/>
          </a:p>
        </p:txBody>
      </p:sp>
      <p:sp>
        <p:nvSpPr>
          <p:cNvPr id="423" name="Google Shape;423;p55"/>
          <p:cNvSpPr txBox="1">
            <a:spLocks noGrp="1"/>
          </p:cNvSpPr>
          <p:nvPr>
            <p:ph type="title" idx="3"/>
          </p:nvPr>
        </p:nvSpPr>
        <p:spPr>
          <a:xfrm>
            <a:off x="714713" y="2765738"/>
            <a:ext cx="20304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Conclusion</a:t>
            </a:r>
            <a:endParaRPr sz="2000"/>
          </a:p>
        </p:txBody>
      </p:sp>
      <p:sp>
        <p:nvSpPr>
          <p:cNvPr id="424" name="Google Shape;424;p55"/>
          <p:cNvSpPr txBox="1">
            <a:spLocks noGrp="1"/>
          </p:cNvSpPr>
          <p:nvPr>
            <p:ph type="title" idx="5"/>
          </p:nvPr>
        </p:nvSpPr>
        <p:spPr>
          <a:xfrm>
            <a:off x="1025686" y="3856038"/>
            <a:ext cx="3074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Lurking Variables</a:t>
            </a:r>
            <a:endParaRPr sz="2000"/>
          </a:p>
        </p:txBody>
      </p:sp>
      <p:sp>
        <p:nvSpPr>
          <p:cNvPr id="425" name="Google Shape;425;p55"/>
          <p:cNvSpPr/>
          <p:nvPr/>
        </p:nvSpPr>
        <p:spPr>
          <a:xfrm>
            <a:off x="3190825" y="1581275"/>
            <a:ext cx="3366600" cy="9411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5"/>
          <p:cNvSpPr txBox="1">
            <a:spLocks noGrp="1"/>
          </p:cNvSpPr>
          <p:nvPr>
            <p:ph type="subTitle" idx="1"/>
          </p:nvPr>
        </p:nvSpPr>
        <p:spPr>
          <a:xfrm flipH="1">
            <a:off x="3336775" y="1766088"/>
            <a:ext cx="3074700" cy="56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Lato"/>
                <a:ea typeface="Lato"/>
                <a:cs typeface="Lato"/>
                <a:sym typeface="Lato"/>
              </a:rPr>
              <a:t>Strong negative correlation</a:t>
            </a:r>
            <a:endParaRPr sz="1700">
              <a:solidFill>
                <a:srgbClr val="FFFFFF"/>
              </a:solidFill>
              <a:latin typeface="Lato"/>
              <a:ea typeface="Lato"/>
              <a:cs typeface="Lato"/>
              <a:sym typeface="Lato"/>
            </a:endParaRPr>
          </a:p>
          <a:p>
            <a:pPr marL="0" lvl="0" indent="0" algn="l" rtl="0">
              <a:spcBef>
                <a:spcPts val="0"/>
              </a:spcBef>
              <a:spcAft>
                <a:spcPts val="0"/>
              </a:spcAft>
              <a:buNone/>
            </a:pPr>
            <a:r>
              <a:rPr lang="en" sz="1700">
                <a:solidFill>
                  <a:srgbClr val="FFFFFF"/>
                </a:solidFill>
                <a:latin typeface="Lato"/>
                <a:ea typeface="Lato"/>
                <a:cs typeface="Lato"/>
                <a:sym typeface="Lato"/>
              </a:rPr>
              <a:t>→ we are almost right!</a:t>
            </a:r>
            <a:endParaRPr sz="1700">
              <a:solidFill>
                <a:srgbClr val="FFFFFF"/>
              </a:solidFill>
              <a:latin typeface="Lato"/>
              <a:ea typeface="Lato"/>
              <a:cs typeface="Lato"/>
              <a:sym typeface="Lato"/>
            </a:endParaRPr>
          </a:p>
          <a:p>
            <a:pPr marL="0" lvl="0" indent="0" algn="l" rtl="0">
              <a:spcBef>
                <a:spcPts val="0"/>
              </a:spcBef>
              <a:spcAft>
                <a:spcPts val="0"/>
              </a:spcAft>
              <a:buNone/>
            </a:pPr>
            <a:r>
              <a:rPr lang="en" sz="1700">
                <a:solidFill>
                  <a:schemeClr val="lt1"/>
                </a:solidFill>
                <a:latin typeface="Lato"/>
                <a:ea typeface="Lato"/>
                <a:cs typeface="Lato"/>
                <a:sym typeface="Lato"/>
              </a:rPr>
              <a:t>→ Weak negative correlation</a:t>
            </a:r>
            <a:endParaRPr sz="1700">
              <a:solidFill>
                <a:srgbClr val="FFFFFF"/>
              </a:solidFill>
              <a:latin typeface="Lato"/>
              <a:ea typeface="Lato"/>
              <a:cs typeface="Lato"/>
              <a:sym typeface="Lato"/>
            </a:endParaRPr>
          </a:p>
        </p:txBody>
      </p:sp>
      <p:sp>
        <p:nvSpPr>
          <p:cNvPr id="427" name="Google Shape;427;p55"/>
          <p:cNvSpPr/>
          <p:nvPr/>
        </p:nvSpPr>
        <p:spPr>
          <a:xfrm>
            <a:off x="5099455" y="3669425"/>
            <a:ext cx="2769600" cy="9411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5"/>
          <p:cNvSpPr/>
          <p:nvPr/>
        </p:nvSpPr>
        <p:spPr>
          <a:xfrm>
            <a:off x="3838075" y="2742500"/>
            <a:ext cx="3599700" cy="7776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5"/>
          <p:cNvSpPr txBox="1">
            <a:spLocks noGrp="1"/>
          </p:cNvSpPr>
          <p:nvPr>
            <p:ph type="subTitle" idx="1"/>
          </p:nvPr>
        </p:nvSpPr>
        <p:spPr>
          <a:xfrm flipH="1">
            <a:off x="4100375" y="2791713"/>
            <a:ext cx="3316200" cy="6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Exo 2"/>
                <a:ea typeface="Exo 2"/>
                <a:cs typeface="Exo 2"/>
                <a:sym typeface="Exo 2"/>
              </a:rPr>
              <a:t>log(total dev) = 0.16631(log(mortality)) + 3.1410</a:t>
            </a:r>
            <a:endParaRPr sz="1700">
              <a:solidFill>
                <a:srgbClr val="FFFFFF"/>
              </a:solidFill>
              <a:latin typeface="Exo 2"/>
              <a:ea typeface="Exo 2"/>
              <a:cs typeface="Exo 2"/>
              <a:sym typeface="Exo 2"/>
            </a:endParaRPr>
          </a:p>
          <a:p>
            <a:pPr marL="0" lvl="0" indent="0" algn="l" rtl="0">
              <a:spcBef>
                <a:spcPts val="0"/>
              </a:spcBef>
              <a:spcAft>
                <a:spcPts val="0"/>
              </a:spcAft>
              <a:buNone/>
            </a:pPr>
            <a:r>
              <a:rPr lang="en" sz="1700">
                <a:solidFill>
                  <a:srgbClr val="FFFFFF"/>
                </a:solidFill>
                <a:latin typeface="Exo 2"/>
                <a:ea typeface="Exo 2"/>
                <a:cs typeface="Exo 2"/>
                <a:sym typeface="Exo 2"/>
              </a:rPr>
              <a:t>R = 0.16270 </a:t>
            </a:r>
            <a:endParaRPr sz="1700">
              <a:solidFill>
                <a:srgbClr val="FFFFFF"/>
              </a:solidFill>
              <a:latin typeface="Exo 2"/>
              <a:ea typeface="Exo 2"/>
              <a:cs typeface="Exo 2"/>
              <a:sym typeface="Exo 2"/>
            </a:endParaRPr>
          </a:p>
        </p:txBody>
      </p:sp>
      <p:sp>
        <p:nvSpPr>
          <p:cNvPr id="430" name="Google Shape;430;p55"/>
          <p:cNvSpPr txBox="1">
            <a:spLocks noGrp="1"/>
          </p:cNvSpPr>
          <p:nvPr>
            <p:ph type="subTitle" idx="1"/>
          </p:nvPr>
        </p:nvSpPr>
        <p:spPr>
          <a:xfrm flipH="1">
            <a:off x="5230179" y="3745350"/>
            <a:ext cx="24531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1"/>
                </a:solidFill>
                <a:latin typeface="Exo 2"/>
                <a:ea typeface="Exo 2"/>
                <a:cs typeface="Exo 2"/>
                <a:sym typeface="Exo 2"/>
              </a:rPr>
              <a:t>Change due to assistance may not have occurred yet</a:t>
            </a:r>
            <a:endParaRPr sz="1700">
              <a:solidFill>
                <a:schemeClr val="lt1"/>
              </a:solidFill>
              <a:latin typeface="Exo 2"/>
              <a:ea typeface="Exo 2"/>
              <a:cs typeface="Exo 2"/>
              <a:sym typeface="Exo 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6"/>
          <p:cNvSpPr txBox="1">
            <a:spLocks noGrp="1"/>
          </p:cNvSpPr>
          <p:nvPr>
            <p:ph type="ctrTitle"/>
          </p:nvPr>
        </p:nvSpPr>
        <p:spPr>
          <a:xfrm>
            <a:off x="382275" y="404350"/>
            <a:ext cx="40884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2"/>
                </a:solidFill>
                <a:highlight>
                  <a:srgbClr val="434343"/>
                </a:highlight>
              </a:rPr>
              <a:t>Plot 6:</a:t>
            </a:r>
            <a:r>
              <a:rPr lang="en" sz="2000">
                <a:solidFill>
                  <a:schemeClr val="lt2"/>
                </a:solidFill>
              </a:rPr>
              <a:t> </a:t>
            </a:r>
            <a:r>
              <a:rPr lang="en" sz="2000"/>
              <a:t>Mortality Rate (Unsafe Water) x Proportion Clean Water</a:t>
            </a:r>
            <a:endParaRPr sz="2000"/>
          </a:p>
          <a:p>
            <a:pPr marL="0" lvl="0" indent="0" algn="l" rtl="0">
              <a:spcBef>
                <a:spcPts val="0"/>
              </a:spcBef>
              <a:spcAft>
                <a:spcPts val="0"/>
              </a:spcAft>
              <a:buNone/>
            </a:pPr>
            <a:endParaRPr sz="2000"/>
          </a:p>
        </p:txBody>
      </p:sp>
      <p:cxnSp>
        <p:nvCxnSpPr>
          <p:cNvPr id="436" name="Google Shape;436;p56"/>
          <p:cNvCxnSpPr/>
          <p:nvPr/>
        </p:nvCxnSpPr>
        <p:spPr>
          <a:xfrm rot="10800000">
            <a:off x="2988911" y="1872263"/>
            <a:ext cx="6033300" cy="0"/>
          </a:xfrm>
          <a:prstGeom prst="straightConnector1">
            <a:avLst/>
          </a:prstGeom>
          <a:noFill/>
          <a:ln w="9525" cap="flat" cmpd="sng">
            <a:solidFill>
              <a:schemeClr val="dk2"/>
            </a:solidFill>
            <a:prstDash val="solid"/>
            <a:round/>
            <a:headEnd type="none" w="med" len="med"/>
            <a:tailEnd type="none" w="med" len="med"/>
          </a:ln>
        </p:spPr>
      </p:cxnSp>
      <p:cxnSp>
        <p:nvCxnSpPr>
          <p:cNvPr id="437" name="Google Shape;437;p56"/>
          <p:cNvCxnSpPr/>
          <p:nvPr/>
        </p:nvCxnSpPr>
        <p:spPr>
          <a:xfrm flipH="1">
            <a:off x="3661013" y="3053163"/>
            <a:ext cx="5380500" cy="6300"/>
          </a:xfrm>
          <a:prstGeom prst="straightConnector1">
            <a:avLst/>
          </a:prstGeom>
          <a:noFill/>
          <a:ln w="9525" cap="flat" cmpd="sng">
            <a:solidFill>
              <a:schemeClr val="dk2"/>
            </a:solidFill>
            <a:prstDash val="solid"/>
            <a:round/>
            <a:headEnd type="none" w="med" len="med"/>
            <a:tailEnd type="none" w="med" len="med"/>
          </a:ln>
        </p:spPr>
      </p:cxnSp>
      <p:cxnSp>
        <p:nvCxnSpPr>
          <p:cNvPr id="438" name="Google Shape;438;p56"/>
          <p:cNvCxnSpPr/>
          <p:nvPr/>
        </p:nvCxnSpPr>
        <p:spPr>
          <a:xfrm flipH="1">
            <a:off x="4906763" y="4315863"/>
            <a:ext cx="4088400" cy="2100"/>
          </a:xfrm>
          <a:prstGeom prst="straightConnector1">
            <a:avLst/>
          </a:prstGeom>
          <a:noFill/>
          <a:ln w="9525" cap="flat" cmpd="sng">
            <a:solidFill>
              <a:schemeClr val="dk2"/>
            </a:solidFill>
            <a:prstDash val="solid"/>
            <a:round/>
            <a:headEnd type="none" w="med" len="med"/>
            <a:tailEnd type="none" w="med" len="med"/>
          </a:ln>
        </p:spPr>
      </p:cxnSp>
      <p:sp>
        <p:nvSpPr>
          <p:cNvPr id="439" name="Google Shape;439;p56"/>
          <p:cNvSpPr txBox="1">
            <a:spLocks noGrp="1"/>
          </p:cNvSpPr>
          <p:nvPr>
            <p:ph type="title" idx="2"/>
          </p:nvPr>
        </p:nvSpPr>
        <p:spPr>
          <a:xfrm>
            <a:off x="102487" y="1495013"/>
            <a:ext cx="24531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Initial Hypothesis</a:t>
            </a:r>
            <a:endParaRPr sz="2000"/>
          </a:p>
        </p:txBody>
      </p:sp>
      <p:sp>
        <p:nvSpPr>
          <p:cNvPr id="440" name="Google Shape;440;p56"/>
          <p:cNvSpPr txBox="1">
            <a:spLocks noGrp="1"/>
          </p:cNvSpPr>
          <p:nvPr>
            <p:ph type="title" idx="3"/>
          </p:nvPr>
        </p:nvSpPr>
        <p:spPr>
          <a:xfrm>
            <a:off x="714713" y="2765738"/>
            <a:ext cx="20304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Conclusion</a:t>
            </a:r>
            <a:endParaRPr sz="2000"/>
          </a:p>
        </p:txBody>
      </p:sp>
      <p:sp>
        <p:nvSpPr>
          <p:cNvPr id="441" name="Google Shape;441;p56"/>
          <p:cNvSpPr txBox="1">
            <a:spLocks noGrp="1"/>
          </p:cNvSpPr>
          <p:nvPr>
            <p:ph type="title" idx="5"/>
          </p:nvPr>
        </p:nvSpPr>
        <p:spPr>
          <a:xfrm>
            <a:off x="1037261" y="3937113"/>
            <a:ext cx="3074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Lurking Variables</a:t>
            </a:r>
            <a:endParaRPr sz="2000"/>
          </a:p>
        </p:txBody>
      </p:sp>
      <p:sp>
        <p:nvSpPr>
          <p:cNvPr id="442" name="Google Shape;442;p56"/>
          <p:cNvSpPr/>
          <p:nvPr/>
        </p:nvSpPr>
        <p:spPr>
          <a:xfrm>
            <a:off x="3171500" y="1525677"/>
            <a:ext cx="3366600" cy="7545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6"/>
          <p:cNvSpPr txBox="1">
            <a:spLocks noGrp="1"/>
          </p:cNvSpPr>
          <p:nvPr>
            <p:ph type="subTitle" idx="1"/>
          </p:nvPr>
        </p:nvSpPr>
        <p:spPr>
          <a:xfrm flipH="1">
            <a:off x="3335463" y="1585188"/>
            <a:ext cx="2913000" cy="56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Lato"/>
                <a:ea typeface="Lato"/>
                <a:cs typeface="Lato"/>
                <a:sym typeface="Lato"/>
              </a:rPr>
              <a:t>Strong negative correlation</a:t>
            </a:r>
            <a:endParaRPr sz="1700">
              <a:solidFill>
                <a:srgbClr val="FFFFFF"/>
              </a:solidFill>
              <a:latin typeface="Lato"/>
              <a:ea typeface="Lato"/>
              <a:cs typeface="Lato"/>
              <a:sym typeface="Lato"/>
            </a:endParaRPr>
          </a:p>
          <a:p>
            <a:pPr marL="0" lvl="0" indent="0" algn="l" rtl="0">
              <a:spcBef>
                <a:spcPts val="0"/>
              </a:spcBef>
              <a:spcAft>
                <a:spcPts val="0"/>
              </a:spcAft>
              <a:buNone/>
            </a:pPr>
            <a:r>
              <a:rPr lang="en" sz="1700">
                <a:solidFill>
                  <a:srgbClr val="FFFFFF"/>
                </a:solidFill>
                <a:latin typeface="Lato"/>
                <a:ea typeface="Lato"/>
                <a:cs typeface="Lato"/>
                <a:sym typeface="Lato"/>
              </a:rPr>
              <a:t>→ we are </a:t>
            </a:r>
            <a:r>
              <a:rPr lang="en" sz="1700" b="1">
                <a:solidFill>
                  <a:srgbClr val="FFFFFF"/>
                </a:solidFill>
                <a:latin typeface="Lato"/>
                <a:ea typeface="Lato"/>
                <a:cs typeface="Lato"/>
                <a:sym typeface="Lato"/>
              </a:rPr>
              <a:t>correct</a:t>
            </a:r>
            <a:r>
              <a:rPr lang="en" sz="1700">
                <a:solidFill>
                  <a:srgbClr val="FFFFFF"/>
                </a:solidFill>
                <a:latin typeface="Lato"/>
                <a:ea typeface="Lato"/>
                <a:cs typeface="Lato"/>
                <a:sym typeface="Lato"/>
              </a:rPr>
              <a:t>!</a:t>
            </a:r>
            <a:endParaRPr sz="1700">
              <a:solidFill>
                <a:srgbClr val="FFFFFF"/>
              </a:solidFill>
              <a:latin typeface="Lato"/>
              <a:ea typeface="Lato"/>
              <a:cs typeface="Lato"/>
              <a:sym typeface="Lato"/>
            </a:endParaRPr>
          </a:p>
        </p:txBody>
      </p:sp>
      <p:sp>
        <p:nvSpPr>
          <p:cNvPr id="444" name="Google Shape;444;p56"/>
          <p:cNvSpPr/>
          <p:nvPr/>
        </p:nvSpPr>
        <p:spPr>
          <a:xfrm>
            <a:off x="5111025" y="3750500"/>
            <a:ext cx="2676900" cy="1075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6"/>
          <p:cNvSpPr/>
          <p:nvPr/>
        </p:nvSpPr>
        <p:spPr>
          <a:xfrm>
            <a:off x="3965500" y="2425526"/>
            <a:ext cx="3162900" cy="1075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6"/>
          <p:cNvSpPr txBox="1">
            <a:spLocks noGrp="1"/>
          </p:cNvSpPr>
          <p:nvPr>
            <p:ph type="subTitle" idx="1"/>
          </p:nvPr>
        </p:nvSpPr>
        <p:spPr>
          <a:xfrm flipH="1">
            <a:off x="4168375" y="2490500"/>
            <a:ext cx="2858700" cy="86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Exo 2"/>
                <a:ea typeface="Exo 2"/>
                <a:cs typeface="Exo 2"/>
                <a:sym typeface="Exo 2"/>
              </a:rPr>
              <a:t>UHC^2 = -0.18446(log(total dev)) + 4.1246</a:t>
            </a:r>
            <a:endParaRPr sz="1700">
              <a:solidFill>
                <a:srgbClr val="FFFFFF"/>
              </a:solidFill>
              <a:latin typeface="Exo 2"/>
              <a:ea typeface="Exo 2"/>
              <a:cs typeface="Exo 2"/>
              <a:sym typeface="Exo 2"/>
            </a:endParaRPr>
          </a:p>
          <a:p>
            <a:pPr marL="0" lvl="0" indent="0" algn="l" rtl="0">
              <a:spcBef>
                <a:spcPts val="0"/>
              </a:spcBef>
              <a:spcAft>
                <a:spcPts val="0"/>
              </a:spcAft>
              <a:buNone/>
            </a:pPr>
            <a:r>
              <a:rPr lang="en" sz="1700">
                <a:solidFill>
                  <a:srgbClr val="FFFFFF"/>
                </a:solidFill>
                <a:latin typeface="Exo 2"/>
                <a:ea typeface="Exo 2"/>
                <a:cs typeface="Exo 2"/>
                <a:sym typeface="Exo 2"/>
              </a:rPr>
              <a:t>R = -0.66490</a:t>
            </a:r>
            <a:endParaRPr sz="1700">
              <a:solidFill>
                <a:srgbClr val="FFFFFF"/>
              </a:solidFill>
              <a:latin typeface="Exo 2"/>
              <a:ea typeface="Exo 2"/>
              <a:cs typeface="Exo 2"/>
              <a:sym typeface="Exo 2"/>
            </a:endParaRPr>
          </a:p>
        </p:txBody>
      </p:sp>
      <p:sp>
        <p:nvSpPr>
          <p:cNvPr id="447" name="Google Shape;447;p56"/>
          <p:cNvSpPr txBox="1">
            <a:spLocks noGrp="1"/>
          </p:cNvSpPr>
          <p:nvPr>
            <p:ph type="subTitle" idx="1"/>
          </p:nvPr>
        </p:nvSpPr>
        <p:spPr>
          <a:xfrm flipH="1">
            <a:off x="5241825" y="3826425"/>
            <a:ext cx="2383800" cy="86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1"/>
                </a:solidFill>
                <a:latin typeface="Exo 2"/>
                <a:ea typeface="Exo 2"/>
                <a:cs typeface="Exo 2"/>
                <a:sym typeface="Exo 2"/>
              </a:rPr>
              <a:t>Amount of money being channeled into providing safe drinking water</a:t>
            </a:r>
            <a:endParaRPr sz="1700">
              <a:solidFill>
                <a:schemeClr val="lt1"/>
              </a:solidFill>
              <a:latin typeface="Exo 2"/>
              <a:ea typeface="Exo 2"/>
              <a:cs typeface="Exo 2"/>
              <a:sym typeface="Exo 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7"/>
          <p:cNvSpPr txBox="1">
            <a:spLocks noGrp="1"/>
          </p:cNvSpPr>
          <p:nvPr>
            <p:ph type="ctrTitle"/>
          </p:nvPr>
        </p:nvSpPr>
        <p:spPr>
          <a:xfrm flipH="1">
            <a:off x="976775" y="2799600"/>
            <a:ext cx="5194500" cy="9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Permutations</a:t>
            </a:r>
            <a:endParaRPr sz="4800"/>
          </a:p>
        </p:txBody>
      </p:sp>
      <p:sp>
        <p:nvSpPr>
          <p:cNvPr id="453" name="Google Shape;453;p57"/>
          <p:cNvSpPr txBox="1"/>
          <p:nvPr/>
        </p:nvSpPr>
        <p:spPr>
          <a:xfrm>
            <a:off x="976600" y="1653900"/>
            <a:ext cx="1445400" cy="11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chemeClr val="dk1"/>
                </a:solidFill>
                <a:latin typeface="Exo 2"/>
                <a:ea typeface="Exo 2"/>
                <a:cs typeface="Exo 2"/>
                <a:sym typeface="Exo 2"/>
              </a:rPr>
              <a:t>06</a:t>
            </a:r>
            <a:endParaRPr sz="72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8"/>
          <p:cNvSpPr txBox="1">
            <a:spLocks noGrp="1"/>
          </p:cNvSpPr>
          <p:nvPr>
            <p:ph type="ctrTitle"/>
          </p:nvPr>
        </p:nvSpPr>
        <p:spPr>
          <a:xfrm>
            <a:off x="5602625" y="1974600"/>
            <a:ext cx="2973600" cy="20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Initial Slope: -511</a:t>
            </a:r>
            <a:endParaRPr sz="2000"/>
          </a:p>
          <a:p>
            <a:pPr marL="0" lvl="0" indent="0" algn="l" rtl="0">
              <a:spcBef>
                <a:spcPts val="0"/>
              </a:spcBef>
              <a:spcAft>
                <a:spcPts val="0"/>
              </a:spcAft>
              <a:buNone/>
            </a:pPr>
            <a:r>
              <a:rPr lang="en" sz="2000"/>
              <a:t>Mean: -0.51892</a:t>
            </a:r>
            <a:endParaRPr sz="2000"/>
          </a:p>
          <a:p>
            <a:pPr marL="0" lvl="0" indent="0" algn="l" rtl="0">
              <a:spcBef>
                <a:spcPts val="0"/>
              </a:spcBef>
              <a:spcAft>
                <a:spcPts val="0"/>
              </a:spcAft>
              <a:buNone/>
            </a:pPr>
            <a:r>
              <a:rPr lang="en" sz="2000"/>
              <a:t>Minimum: -330.72</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Statistically Significant!</a:t>
            </a:r>
            <a:endParaRPr sz="2000"/>
          </a:p>
          <a:p>
            <a:pPr marL="0" lvl="0" indent="0" algn="l" rtl="0">
              <a:spcBef>
                <a:spcPts val="0"/>
              </a:spcBef>
              <a:spcAft>
                <a:spcPts val="0"/>
              </a:spcAft>
              <a:buNone/>
            </a:pPr>
            <a:endParaRPr sz="2000"/>
          </a:p>
        </p:txBody>
      </p:sp>
      <p:pic>
        <p:nvPicPr>
          <p:cNvPr id="459" name="Google Shape;459;p58"/>
          <p:cNvPicPr preferRelativeResize="0"/>
          <p:nvPr/>
        </p:nvPicPr>
        <p:blipFill>
          <a:blip r:embed="rId3">
            <a:alphaModFix/>
          </a:blip>
          <a:stretch>
            <a:fillRect/>
          </a:stretch>
        </p:blipFill>
        <p:spPr>
          <a:xfrm>
            <a:off x="567775" y="1435300"/>
            <a:ext cx="4592550" cy="3176500"/>
          </a:xfrm>
          <a:prstGeom prst="rect">
            <a:avLst/>
          </a:prstGeom>
          <a:noFill/>
          <a:ln>
            <a:noFill/>
          </a:ln>
        </p:spPr>
      </p:pic>
      <p:sp>
        <p:nvSpPr>
          <p:cNvPr id="460" name="Google Shape;460;p58"/>
          <p:cNvSpPr txBox="1"/>
          <p:nvPr/>
        </p:nvSpPr>
        <p:spPr>
          <a:xfrm>
            <a:off x="2655900" y="451800"/>
            <a:ext cx="3832200" cy="88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Exo 2"/>
                <a:ea typeface="Exo 2"/>
                <a:cs typeface="Exo 2"/>
                <a:sym typeface="Exo 2"/>
              </a:rPr>
              <a:t>Histogram 1:</a:t>
            </a:r>
            <a:endParaRPr sz="2400" b="1">
              <a:solidFill>
                <a:schemeClr val="dk1"/>
              </a:solidFill>
              <a:latin typeface="Exo 2"/>
              <a:ea typeface="Exo 2"/>
              <a:cs typeface="Exo 2"/>
              <a:sym typeface="Exo 2"/>
            </a:endParaRPr>
          </a:p>
          <a:p>
            <a:pPr marL="0" lvl="0" indent="0" algn="ctr" rtl="0">
              <a:spcBef>
                <a:spcPts val="0"/>
              </a:spcBef>
              <a:spcAft>
                <a:spcPts val="0"/>
              </a:spcAft>
              <a:buNone/>
            </a:pPr>
            <a:r>
              <a:rPr lang="en" sz="2400" b="1">
                <a:solidFill>
                  <a:schemeClr val="dk1"/>
                </a:solidFill>
                <a:latin typeface="Exo 2"/>
                <a:ea typeface="Exo 2"/>
                <a:cs typeface="Exo 2"/>
                <a:sym typeface="Exo 2"/>
              </a:rPr>
              <a:t>UHC and Mortality Rate</a:t>
            </a:r>
            <a:endParaRPr sz="2400" b="1">
              <a:solidFill>
                <a:schemeClr val="dk1"/>
              </a:solidFill>
              <a:latin typeface="Exo 2"/>
              <a:ea typeface="Exo 2"/>
              <a:cs typeface="Exo 2"/>
              <a:sym typeface="Exo 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9"/>
          <p:cNvSpPr txBox="1">
            <a:spLocks noGrp="1"/>
          </p:cNvSpPr>
          <p:nvPr>
            <p:ph type="ctrTitle"/>
          </p:nvPr>
        </p:nvSpPr>
        <p:spPr>
          <a:xfrm>
            <a:off x="568525" y="2358914"/>
            <a:ext cx="3155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Initial Slope: 0.029660</a:t>
            </a:r>
            <a:endParaRPr sz="2000"/>
          </a:p>
          <a:p>
            <a:pPr marL="0" lvl="0" indent="0" algn="l" rtl="0">
              <a:spcBef>
                <a:spcPts val="0"/>
              </a:spcBef>
              <a:spcAft>
                <a:spcPts val="0"/>
              </a:spcAft>
              <a:buNone/>
            </a:pPr>
            <a:r>
              <a:rPr lang="en" sz="2000"/>
              <a:t>Mean: -0.00013328</a:t>
            </a:r>
            <a:endParaRPr sz="2000"/>
          </a:p>
          <a:p>
            <a:pPr marL="0" lvl="0" indent="0" algn="l" rtl="0">
              <a:spcBef>
                <a:spcPts val="0"/>
              </a:spcBef>
              <a:spcAft>
                <a:spcPts val="0"/>
              </a:spcAft>
              <a:buNone/>
            </a:pPr>
            <a:r>
              <a:rPr lang="en" sz="2000"/>
              <a:t>Maximum: 0.019823</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Statistically</a:t>
            </a:r>
            <a:endParaRPr sz="2000"/>
          </a:p>
          <a:p>
            <a:pPr marL="0" lvl="0" indent="0" algn="l" rtl="0">
              <a:spcBef>
                <a:spcPts val="0"/>
              </a:spcBef>
              <a:spcAft>
                <a:spcPts val="0"/>
              </a:spcAft>
              <a:buNone/>
            </a:pPr>
            <a:r>
              <a:rPr lang="en" sz="2000"/>
              <a:t>Significant!</a:t>
            </a:r>
            <a:endParaRPr sz="2000"/>
          </a:p>
          <a:p>
            <a:pPr marL="0" lvl="0" indent="0" algn="l" rtl="0">
              <a:spcBef>
                <a:spcPts val="0"/>
              </a:spcBef>
              <a:spcAft>
                <a:spcPts val="0"/>
              </a:spcAft>
              <a:buNone/>
            </a:pPr>
            <a:endParaRPr sz="2000"/>
          </a:p>
        </p:txBody>
      </p:sp>
      <p:pic>
        <p:nvPicPr>
          <p:cNvPr id="466" name="Google Shape;466;p59"/>
          <p:cNvPicPr preferRelativeResize="0"/>
          <p:nvPr/>
        </p:nvPicPr>
        <p:blipFill>
          <a:blip r:embed="rId3">
            <a:alphaModFix/>
          </a:blip>
          <a:stretch>
            <a:fillRect/>
          </a:stretch>
        </p:blipFill>
        <p:spPr>
          <a:xfrm>
            <a:off x="3723925" y="1462542"/>
            <a:ext cx="4851525" cy="3355620"/>
          </a:xfrm>
          <a:prstGeom prst="rect">
            <a:avLst/>
          </a:prstGeom>
          <a:noFill/>
          <a:ln>
            <a:noFill/>
          </a:ln>
        </p:spPr>
      </p:pic>
      <p:sp>
        <p:nvSpPr>
          <p:cNvPr id="467" name="Google Shape;467;p59"/>
          <p:cNvSpPr txBox="1"/>
          <p:nvPr/>
        </p:nvSpPr>
        <p:spPr>
          <a:xfrm>
            <a:off x="1704888" y="325338"/>
            <a:ext cx="5734200" cy="10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Exo 2"/>
                <a:ea typeface="Exo 2"/>
                <a:cs typeface="Exo 2"/>
                <a:sym typeface="Exo 2"/>
              </a:rPr>
              <a:t>Histogram 2:</a:t>
            </a:r>
            <a:endParaRPr sz="2400" b="1">
              <a:solidFill>
                <a:schemeClr val="dk1"/>
              </a:solidFill>
              <a:latin typeface="Exo 2"/>
              <a:ea typeface="Exo 2"/>
              <a:cs typeface="Exo 2"/>
              <a:sym typeface="Exo 2"/>
            </a:endParaRPr>
          </a:p>
          <a:p>
            <a:pPr marL="0" lvl="0" indent="0" algn="ctr" rtl="0">
              <a:spcBef>
                <a:spcPts val="0"/>
              </a:spcBef>
              <a:spcAft>
                <a:spcPts val="0"/>
              </a:spcAft>
              <a:buNone/>
            </a:pPr>
            <a:r>
              <a:rPr lang="en" sz="2400" b="1">
                <a:solidFill>
                  <a:schemeClr val="dk1"/>
                </a:solidFill>
                <a:latin typeface="Exo 2"/>
                <a:ea typeface="Exo 2"/>
                <a:cs typeface="Exo 2"/>
                <a:sym typeface="Exo 2"/>
              </a:rPr>
              <a:t>Proportion of Safe Water and UHC</a:t>
            </a:r>
            <a:endParaRPr sz="2400" b="1">
              <a:solidFill>
                <a:schemeClr val="dk1"/>
              </a:solidFill>
              <a:latin typeface="Exo 2"/>
              <a:ea typeface="Exo 2"/>
              <a:cs typeface="Exo 2"/>
              <a:sym typeface="Exo 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0"/>
          <p:cNvSpPr txBox="1">
            <a:spLocks noGrp="1"/>
          </p:cNvSpPr>
          <p:nvPr>
            <p:ph type="ctrTitle"/>
          </p:nvPr>
        </p:nvSpPr>
        <p:spPr>
          <a:xfrm>
            <a:off x="5537013" y="2180125"/>
            <a:ext cx="2973600" cy="20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Initial Slope: -0.18446</a:t>
            </a:r>
            <a:endParaRPr sz="2000"/>
          </a:p>
          <a:p>
            <a:pPr marL="0" lvl="0" indent="0" algn="l" rtl="0">
              <a:spcBef>
                <a:spcPts val="0"/>
              </a:spcBef>
              <a:spcAft>
                <a:spcPts val="0"/>
              </a:spcAft>
              <a:buNone/>
            </a:pPr>
            <a:r>
              <a:rPr lang="en" sz="2000"/>
              <a:t>Mean: 0.00082110</a:t>
            </a:r>
            <a:endParaRPr sz="2000"/>
          </a:p>
          <a:p>
            <a:pPr marL="0" lvl="0" indent="0" algn="l" rtl="0">
              <a:spcBef>
                <a:spcPts val="0"/>
              </a:spcBef>
              <a:spcAft>
                <a:spcPts val="0"/>
              </a:spcAft>
              <a:buNone/>
            </a:pPr>
            <a:r>
              <a:rPr lang="en" sz="2000"/>
              <a:t>Minimum: -0.15734</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Statistically Significant!</a:t>
            </a:r>
            <a:endParaRPr sz="2000"/>
          </a:p>
          <a:p>
            <a:pPr marL="0" lvl="0" indent="0" algn="l" rtl="0">
              <a:spcBef>
                <a:spcPts val="0"/>
              </a:spcBef>
              <a:spcAft>
                <a:spcPts val="0"/>
              </a:spcAft>
              <a:buNone/>
            </a:pPr>
            <a:endParaRPr sz="2000"/>
          </a:p>
        </p:txBody>
      </p:sp>
      <p:pic>
        <p:nvPicPr>
          <p:cNvPr id="473" name="Google Shape;473;p60"/>
          <p:cNvPicPr preferRelativeResize="0"/>
          <p:nvPr/>
        </p:nvPicPr>
        <p:blipFill>
          <a:blip r:embed="rId3">
            <a:alphaModFix/>
          </a:blip>
          <a:stretch>
            <a:fillRect/>
          </a:stretch>
        </p:blipFill>
        <p:spPr>
          <a:xfrm>
            <a:off x="633388" y="1597475"/>
            <a:ext cx="4592395" cy="3176400"/>
          </a:xfrm>
          <a:prstGeom prst="rect">
            <a:avLst/>
          </a:prstGeom>
          <a:noFill/>
          <a:ln>
            <a:noFill/>
          </a:ln>
        </p:spPr>
      </p:pic>
      <p:sp>
        <p:nvSpPr>
          <p:cNvPr id="474" name="Google Shape;474;p60"/>
          <p:cNvSpPr txBox="1"/>
          <p:nvPr/>
        </p:nvSpPr>
        <p:spPr>
          <a:xfrm>
            <a:off x="1170025" y="312775"/>
            <a:ext cx="7159200" cy="107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Exo 2"/>
                <a:ea typeface="Exo 2"/>
                <a:cs typeface="Exo 2"/>
                <a:sym typeface="Exo 2"/>
              </a:rPr>
              <a:t>Histogram 3:</a:t>
            </a:r>
            <a:endParaRPr sz="2400" b="1">
              <a:solidFill>
                <a:schemeClr val="dk1"/>
              </a:solidFill>
              <a:latin typeface="Exo 2"/>
              <a:ea typeface="Exo 2"/>
              <a:cs typeface="Exo 2"/>
              <a:sym typeface="Exo 2"/>
            </a:endParaRPr>
          </a:p>
          <a:p>
            <a:pPr marL="0" lvl="0" indent="0" algn="ctr" rtl="0">
              <a:spcBef>
                <a:spcPts val="0"/>
              </a:spcBef>
              <a:spcAft>
                <a:spcPts val="0"/>
              </a:spcAft>
              <a:buNone/>
            </a:pPr>
            <a:r>
              <a:rPr lang="en" sz="2400" b="1">
                <a:solidFill>
                  <a:schemeClr val="dk1"/>
                </a:solidFill>
                <a:latin typeface="Exo 2"/>
                <a:ea typeface="Exo 2"/>
                <a:cs typeface="Exo 2"/>
                <a:sym typeface="Exo 2"/>
              </a:rPr>
              <a:t>Proportion of Safe Water and Mortality Rate</a:t>
            </a:r>
            <a:endParaRPr sz="2400" b="1">
              <a:solidFill>
                <a:schemeClr val="dk1"/>
              </a:solidFill>
              <a:latin typeface="Exo 2"/>
              <a:ea typeface="Exo 2"/>
              <a:cs typeface="Exo 2"/>
              <a:sym typeface="Exo 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1"/>
          <p:cNvSpPr txBox="1">
            <a:spLocks noGrp="1"/>
          </p:cNvSpPr>
          <p:nvPr>
            <p:ph type="ctrTitle"/>
          </p:nvPr>
        </p:nvSpPr>
        <p:spPr>
          <a:xfrm>
            <a:off x="531400" y="483899"/>
            <a:ext cx="3155400" cy="41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Histogram 4:</a:t>
            </a:r>
            <a:endParaRPr sz="2000"/>
          </a:p>
          <a:p>
            <a:pPr marL="0" lvl="0" indent="0" algn="l" rtl="0">
              <a:spcBef>
                <a:spcPts val="0"/>
              </a:spcBef>
              <a:spcAft>
                <a:spcPts val="0"/>
              </a:spcAft>
              <a:buNone/>
            </a:pPr>
            <a:r>
              <a:rPr lang="en" sz="2000"/>
              <a:t>Total Official Development Assistance and Mortality Rate</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Initial Slope: 0.16631</a:t>
            </a:r>
            <a:endParaRPr sz="2000"/>
          </a:p>
          <a:p>
            <a:pPr marL="0" lvl="0" indent="0" algn="l" rtl="0">
              <a:spcBef>
                <a:spcPts val="0"/>
              </a:spcBef>
              <a:spcAft>
                <a:spcPts val="0"/>
              </a:spcAft>
              <a:buNone/>
            </a:pPr>
            <a:r>
              <a:rPr lang="en" sz="2000"/>
              <a:t>Mean: 0.00095952</a:t>
            </a:r>
            <a:endParaRPr sz="2000"/>
          </a:p>
          <a:p>
            <a:pPr marL="0" lvl="0" indent="0" algn="l" rtl="0">
              <a:spcBef>
                <a:spcPts val="0"/>
              </a:spcBef>
              <a:spcAft>
                <a:spcPts val="0"/>
              </a:spcAft>
              <a:buNone/>
            </a:pPr>
            <a:r>
              <a:rPr lang="en" sz="2000"/>
              <a:t>Maximum: 0.47641</a:t>
            </a:r>
            <a:endParaRPr sz="2000"/>
          </a:p>
          <a:p>
            <a:pPr marL="0" lvl="0" indent="0" algn="l" rtl="0">
              <a:spcBef>
                <a:spcPts val="0"/>
              </a:spcBef>
              <a:spcAft>
                <a:spcPts val="0"/>
              </a:spcAft>
              <a:buNone/>
            </a:pPr>
            <a:r>
              <a:rPr lang="en" sz="2000"/>
              <a:t>~13.9% of trials greater than our slope</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NOT Statistically</a:t>
            </a:r>
            <a:endParaRPr sz="2000"/>
          </a:p>
          <a:p>
            <a:pPr marL="0" lvl="0" indent="0" algn="l" rtl="0">
              <a:spcBef>
                <a:spcPts val="0"/>
              </a:spcBef>
              <a:spcAft>
                <a:spcPts val="0"/>
              </a:spcAft>
              <a:buNone/>
            </a:pPr>
            <a:r>
              <a:rPr lang="en" sz="2000"/>
              <a:t>Significant!</a:t>
            </a:r>
            <a:endParaRPr sz="2000"/>
          </a:p>
          <a:p>
            <a:pPr marL="0" lvl="0" indent="0" algn="l" rtl="0">
              <a:spcBef>
                <a:spcPts val="0"/>
              </a:spcBef>
              <a:spcAft>
                <a:spcPts val="0"/>
              </a:spcAft>
              <a:buNone/>
            </a:pPr>
            <a:endParaRPr sz="2000"/>
          </a:p>
        </p:txBody>
      </p:sp>
      <p:pic>
        <p:nvPicPr>
          <p:cNvPr id="480" name="Google Shape;480;p61"/>
          <p:cNvPicPr preferRelativeResize="0"/>
          <p:nvPr/>
        </p:nvPicPr>
        <p:blipFill>
          <a:blip r:embed="rId3">
            <a:alphaModFix/>
          </a:blip>
          <a:stretch>
            <a:fillRect/>
          </a:stretch>
        </p:blipFill>
        <p:spPr>
          <a:xfrm>
            <a:off x="3686800" y="1046326"/>
            <a:ext cx="4744772" cy="3281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2"/>
          <p:cNvSpPr txBox="1">
            <a:spLocks noGrp="1"/>
          </p:cNvSpPr>
          <p:nvPr>
            <p:ph type="ctrTitle"/>
          </p:nvPr>
        </p:nvSpPr>
        <p:spPr>
          <a:xfrm>
            <a:off x="5278025" y="491750"/>
            <a:ext cx="2973600" cy="43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Histogram 5:</a:t>
            </a:r>
            <a:endParaRPr sz="2000"/>
          </a:p>
          <a:p>
            <a:pPr marL="0" lvl="0" indent="0" algn="l" rtl="0">
              <a:spcBef>
                <a:spcPts val="0"/>
              </a:spcBef>
              <a:spcAft>
                <a:spcPts val="0"/>
              </a:spcAft>
              <a:buNone/>
            </a:pPr>
            <a:r>
              <a:rPr lang="en" sz="2000"/>
              <a:t>Total Official Development Assistance and UHC</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Initial Slope: -0.039909</a:t>
            </a:r>
            <a:endParaRPr sz="2000"/>
          </a:p>
          <a:p>
            <a:pPr marL="0" lvl="0" indent="0" algn="l" rtl="0">
              <a:spcBef>
                <a:spcPts val="0"/>
              </a:spcBef>
              <a:spcAft>
                <a:spcPts val="0"/>
              </a:spcAft>
              <a:buNone/>
            </a:pPr>
            <a:r>
              <a:rPr lang="en" sz="2000"/>
              <a:t>Mean: 0.00030435</a:t>
            </a:r>
            <a:endParaRPr sz="2000"/>
          </a:p>
          <a:p>
            <a:pPr marL="0" lvl="0" indent="0" algn="l" rtl="0">
              <a:spcBef>
                <a:spcPts val="0"/>
              </a:spcBef>
              <a:spcAft>
                <a:spcPts val="0"/>
              </a:spcAft>
              <a:buNone/>
            </a:pPr>
            <a:r>
              <a:rPr lang="en" sz="2000"/>
              <a:t>Minimum: -0.070657</a:t>
            </a:r>
            <a:endParaRPr sz="2000"/>
          </a:p>
          <a:p>
            <a:pPr marL="0" lvl="0" indent="0" algn="l" rtl="0">
              <a:spcBef>
                <a:spcPts val="0"/>
              </a:spcBef>
              <a:spcAft>
                <a:spcPts val="0"/>
              </a:spcAft>
              <a:buNone/>
            </a:pPr>
            <a:r>
              <a:rPr lang="en" sz="2000"/>
              <a:t>~6.3% of trials smaller than our slope</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NOT Statistically</a:t>
            </a:r>
            <a:endParaRPr sz="2000"/>
          </a:p>
          <a:p>
            <a:pPr marL="0" lvl="0" indent="0" algn="l" rtl="0">
              <a:spcBef>
                <a:spcPts val="0"/>
              </a:spcBef>
              <a:spcAft>
                <a:spcPts val="0"/>
              </a:spcAft>
              <a:buNone/>
            </a:pPr>
            <a:r>
              <a:rPr lang="en" sz="2000"/>
              <a:t>Significant!</a:t>
            </a:r>
            <a:endParaRPr sz="2000"/>
          </a:p>
          <a:p>
            <a:pPr marL="0" lvl="0" indent="0" algn="l" rtl="0">
              <a:spcBef>
                <a:spcPts val="0"/>
              </a:spcBef>
              <a:spcAft>
                <a:spcPts val="0"/>
              </a:spcAft>
              <a:buNone/>
            </a:pPr>
            <a:endParaRPr sz="2000"/>
          </a:p>
        </p:txBody>
      </p:sp>
      <p:pic>
        <p:nvPicPr>
          <p:cNvPr id="486" name="Google Shape;486;p62"/>
          <p:cNvPicPr preferRelativeResize="0"/>
          <p:nvPr/>
        </p:nvPicPr>
        <p:blipFill>
          <a:blip r:embed="rId3">
            <a:alphaModFix/>
          </a:blip>
          <a:stretch>
            <a:fillRect/>
          </a:stretch>
        </p:blipFill>
        <p:spPr>
          <a:xfrm>
            <a:off x="338625" y="983501"/>
            <a:ext cx="4802169" cy="3321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p63"/>
          <p:cNvPicPr preferRelativeResize="0"/>
          <p:nvPr/>
        </p:nvPicPr>
        <p:blipFill>
          <a:blip r:embed="rId3">
            <a:alphaModFix/>
          </a:blip>
          <a:stretch>
            <a:fillRect/>
          </a:stretch>
        </p:blipFill>
        <p:spPr>
          <a:xfrm>
            <a:off x="3686800" y="893925"/>
            <a:ext cx="4992649" cy="3453225"/>
          </a:xfrm>
          <a:prstGeom prst="rect">
            <a:avLst/>
          </a:prstGeom>
          <a:noFill/>
          <a:ln>
            <a:noFill/>
          </a:ln>
        </p:spPr>
      </p:pic>
      <p:sp>
        <p:nvSpPr>
          <p:cNvPr id="492" name="Google Shape;492;p63"/>
          <p:cNvSpPr txBox="1">
            <a:spLocks noGrp="1"/>
          </p:cNvSpPr>
          <p:nvPr>
            <p:ph type="ctrTitle"/>
          </p:nvPr>
        </p:nvSpPr>
        <p:spPr>
          <a:xfrm>
            <a:off x="531400" y="967803"/>
            <a:ext cx="3155400" cy="32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Histogram 6:</a:t>
            </a:r>
            <a:endParaRPr sz="2000"/>
          </a:p>
          <a:p>
            <a:pPr marL="0" lvl="0" indent="0" algn="l" rtl="0">
              <a:spcBef>
                <a:spcPts val="0"/>
              </a:spcBef>
              <a:spcAft>
                <a:spcPts val="0"/>
              </a:spcAft>
              <a:buNone/>
            </a:pPr>
            <a:r>
              <a:rPr lang="en" sz="2000"/>
              <a:t>Proportion of Safe Water and Total Official Development Assistance</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Initial Slope: -1.0593</a:t>
            </a:r>
            <a:endParaRPr sz="2000"/>
          </a:p>
          <a:p>
            <a:pPr marL="0" lvl="0" indent="0" algn="l" rtl="0">
              <a:spcBef>
                <a:spcPts val="0"/>
              </a:spcBef>
              <a:spcAft>
                <a:spcPts val="0"/>
              </a:spcAft>
              <a:buNone/>
            </a:pPr>
            <a:r>
              <a:rPr lang="en" sz="2000"/>
              <a:t>Mean: 0.0013328</a:t>
            </a:r>
            <a:endParaRPr sz="2000"/>
          </a:p>
          <a:p>
            <a:pPr marL="0" lvl="0" indent="0" algn="l" rtl="0">
              <a:spcBef>
                <a:spcPts val="0"/>
              </a:spcBef>
              <a:spcAft>
                <a:spcPts val="0"/>
              </a:spcAft>
              <a:buNone/>
            </a:pPr>
            <a:r>
              <a:rPr lang="en" sz="2000"/>
              <a:t>Minimum: -0.13151</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Statistically</a:t>
            </a:r>
            <a:endParaRPr sz="2000"/>
          </a:p>
          <a:p>
            <a:pPr marL="0" lvl="0" indent="0" algn="l" rtl="0">
              <a:spcBef>
                <a:spcPts val="0"/>
              </a:spcBef>
              <a:spcAft>
                <a:spcPts val="0"/>
              </a:spcAft>
              <a:buNone/>
            </a:pPr>
            <a:r>
              <a:rPr lang="en" sz="2000"/>
              <a:t>Significant!</a:t>
            </a:r>
            <a:endParaRPr sz="2000"/>
          </a:p>
          <a:p>
            <a:pPr marL="0" lvl="0" indent="0" algn="l" rtl="0">
              <a:spcBef>
                <a:spcPts val="0"/>
              </a:spcBef>
              <a:spcAft>
                <a:spcPts val="0"/>
              </a:spcAft>
              <a:buNone/>
            </a:pP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4"/>
          <p:cNvSpPr txBox="1">
            <a:spLocks noGrp="1"/>
          </p:cNvSpPr>
          <p:nvPr>
            <p:ph type="ctrTitle"/>
          </p:nvPr>
        </p:nvSpPr>
        <p:spPr>
          <a:xfrm flipH="1">
            <a:off x="976775" y="2799600"/>
            <a:ext cx="5194500" cy="9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New Indicators</a:t>
            </a:r>
            <a:endParaRPr sz="4800"/>
          </a:p>
        </p:txBody>
      </p:sp>
      <p:sp>
        <p:nvSpPr>
          <p:cNvPr id="498" name="Google Shape;498;p64"/>
          <p:cNvSpPr txBox="1"/>
          <p:nvPr/>
        </p:nvSpPr>
        <p:spPr>
          <a:xfrm>
            <a:off x="976600" y="1653900"/>
            <a:ext cx="1445400" cy="11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chemeClr val="dk1"/>
                </a:solidFill>
                <a:latin typeface="Exo 2"/>
                <a:ea typeface="Exo 2"/>
                <a:cs typeface="Exo 2"/>
                <a:sym typeface="Exo 2"/>
              </a:rPr>
              <a:t>07</a:t>
            </a:r>
            <a:endParaRPr sz="7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ctrTitle"/>
          </p:nvPr>
        </p:nvSpPr>
        <p:spPr>
          <a:xfrm>
            <a:off x="312525" y="202650"/>
            <a:ext cx="3893400" cy="807300"/>
          </a:xfrm>
          <a:prstGeom prst="rect">
            <a:avLst/>
          </a:prstGeom>
        </p:spPr>
        <p:txBody>
          <a:bodyPr spcFirstLastPara="1" wrap="square" lIns="91425" tIns="91425" rIns="91425" bIns="91425" anchor="t" anchorCtr="0">
            <a:noAutofit/>
          </a:bodyPr>
          <a:lstStyle/>
          <a:p>
            <a:pPr marL="171450" lvl="0" indent="0" algn="l" rtl="0">
              <a:spcBef>
                <a:spcPts val="0"/>
              </a:spcBef>
              <a:spcAft>
                <a:spcPts val="0"/>
              </a:spcAft>
              <a:buNone/>
            </a:pPr>
            <a:r>
              <a:rPr lang="en" sz="3600"/>
              <a:t>02  </a:t>
            </a:r>
            <a:r>
              <a:rPr lang="en" sz="2000"/>
              <a:t>Our Initial Hypothesis</a:t>
            </a:r>
            <a:endParaRPr/>
          </a:p>
        </p:txBody>
      </p:sp>
      <p:sp>
        <p:nvSpPr>
          <p:cNvPr id="190" name="Google Shape;190;p29"/>
          <p:cNvSpPr/>
          <p:nvPr/>
        </p:nvSpPr>
        <p:spPr>
          <a:xfrm>
            <a:off x="691800" y="1009950"/>
            <a:ext cx="7760400" cy="3810000"/>
          </a:xfrm>
          <a:prstGeom prst="snip2DiagRect">
            <a:avLst>
              <a:gd name="adj1" fmla="val 18257"/>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1" name="Google Shape;191;p29"/>
          <p:cNvCxnSpPr/>
          <p:nvPr/>
        </p:nvCxnSpPr>
        <p:spPr>
          <a:xfrm rot="10800000" flipH="1">
            <a:off x="1350000" y="2032656"/>
            <a:ext cx="6444000" cy="27300"/>
          </a:xfrm>
          <a:prstGeom prst="straightConnector1">
            <a:avLst/>
          </a:prstGeom>
          <a:noFill/>
          <a:ln w="9525" cap="flat" cmpd="sng">
            <a:solidFill>
              <a:schemeClr val="lt1"/>
            </a:solidFill>
            <a:prstDash val="solid"/>
            <a:round/>
            <a:headEnd type="none" w="med" len="med"/>
            <a:tailEnd type="none" w="med" len="med"/>
          </a:ln>
        </p:spPr>
      </p:cxnSp>
      <p:cxnSp>
        <p:nvCxnSpPr>
          <p:cNvPr id="192" name="Google Shape;192;p29"/>
          <p:cNvCxnSpPr/>
          <p:nvPr/>
        </p:nvCxnSpPr>
        <p:spPr>
          <a:xfrm rot="10800000" flipH="1">
            <a:off x="1350000" y="3346513"/>
            <a:ext cx="6444000" cy="15600"/>
          </a:xfrm>
          <a:prstGeom prst="straightConnector1">
            <a:avLst/>
          </a:prstGeom>
          <a:noFill/>
          <a:ln w="9525" cap="flat" cmpd="sng">
            <a:solidFill>
              <a:schemeClr val="lt1"/>
            </a:solidFill>
            <a:prstDash val="solid"/>
            <a:round/>
            <a:headEnd type="none" w="med" len="med"/>
            <a:tailEnd type="none" w="med" len="med"/>
          </a:ln>
        </p:spPr>
      </p:cxnSp>
      <p:cxnSp>
        <p:nvCxnSpPr>
          <p:cNvPr id="193" name="Google Shape;193;p29"/>
          <p:cNvCxnSpPr/>
          <p:nvPr/>
        </p:nvCxnSpPr>
        <p:spPr>
          <a:xfrm rot="10800000" flipH="1">
            <a:off x="2524261" y="1491904"/>
            <a:ext cx="5312700" cy="18600"/>
          </a:xfrm>
          <a:prstGeom prst="straightConnector1">
            <a:avLst/>
          </a:prstGeom>
          <a:noFill/>
          <a:ln w="9525" cap="flat" cmpd="sng">
            <a:solidFill>
              <a:schemeClr val="lt1"/>
            </a:solidFill>
            <a:prstDash val="solid"/>
            <a:round/>
            <a:headEnd type="none" w="med" len="med"/>
            <a:tailEnd type="none" w="med" len="med"/>
          </a:ln>
        </p:spPr>
      </p:cxnSp>
      <p:cxnSp>
        <p:nvCxnSpPr>
          <p:cNvPr id="194" name="Google Shape;194;p29"/>
          <p:cNvCxnSpPr/>
          <p:nvPr/>
        </p:nvCxnSpPr>
        <p:spPr>
          <a:xfrm>
            <a:off x="2524250" y="1510500"/>
            <a:ext cx="17700" cy="3115800"/>
          </a:xfrm>
          <a:prstGeom prst="straightConnector1">
            <a:avLst/>
          </a:prstGeom>
          <a:noFill/>
          <a:ln w="9525" cap="flat" cmpd="sng">
            <a:solidFill>
              <a:schemeClr val="lt1"/>
            </a:solidFill>
            <a:prstDash val="solid"/>
            <a:round/>
            <a:headEnd type="none" w="med" len="med"/>
            <a:tailEnd type="none" w="med" len="med"/>
          </a:ln>
        </p:spPr>
      </p:cxnSp>
      <p:cxnSp>
        <p:nvCxnSpPr>
          <p:cNvPr id="195" name="Google Shape;195;p29"/>
          <p:cNvCxnSpPr/>
          <p:nvPr/>
        </p:nvCxnSpPr>
        <p:spPr>
          <a:xfrm>
            <a:off x="5172650" y="1536600"/>
            <a:ext cx="2100" cy="3063600"/>
          </a:xfrm>
          <a:prstGeom prst="straightConnector1">
            <a:avLst/>
          </a:prstGeom>
          <a:noFill/>
          <a:ln w="9525" cap="flat" cmpd="sng">
            <a:solidFill>
              <a:schemeClr val="lt1"/>
            </a:solidFill>
            <a:prstDash val="solid"/>
            <a:round/>
            <a:headEnd type="none" w="med" len="med"/>
            <a:tailEnd type="none" w="med" len="med"/>
          </a:ln>
        </p:spPr>
      </p:cxnSp>
      <p:graphicFrame>
        <p:nvGraphicFramePr>
          <p:cNvPr id="196" name="Google Shape;196;p29"/>
          <p:cNvGraphicFramePr/>
          <p:nvPr/>
        </p:nvGraphicFramePr>
        <p:xfrm>
          <a:off x="880613" y="1067488"/>
          <a:ext cx="7382775" cy="3754560"/>
        </p:xfrm>
        <a:graphic>
          <a:graphicData uri="http://schemas.openxmlformats.org/drawingml/2006/table">
            <a:tbl>
              <a:tblPr>
                <a:noFill/>
                <a:tableStyleId>{F05ED2C0-E30D-4881-9838-049556CC1D38}</a:tableStyleId>
              </a:tblPr>
              <a:tblGrid>
                <a:gridCol w="382850">
                  <a:extLst>
                    <a:ext uri="{9D8B030D-6E8A-4147-A177-3AD203B41FA5}">
                      <a16:colId xmlns:a16="http://schemas.microsoft.com/office/drawing/2014/main" val="20000"/>
                    </a:ext>
                  </a:extLst>
                </a:gridCol>
                <a:gridCol w="1303075">
                  <a:extLst>
                    <a:ext uri="{9D8B030D-6E8A-4147-A177-3AD203B41FA5}">
                      <a16:colId xmlns:a16="http://schemas.microsoft.com/office/drawing/2014/main" val="20001"/>
                    </a:ext>
                  </a:extLst>
                </a:gridCol>
                <a:gridCol w="2640950">
                  <a:extLst>
                    <a:ext uri="{9D8B030D-6E8A-4147-A177-3AD203B41FA5}">
                      <a16:colId xmlns:a16="http://schemas.microsoft.com/office/drawing/2014/main" val="20002"/>
                    </a:ext>
                  </a:extLst>
                </a:gridCol>
                <a:gridCol w="3055900">
                  <a:extLst>
                    <a:ext uri="{9D8B030D-6E8A-4147-A177-3AD203B41FA5}">
                      <a16:colId xmlns:a16="http://schemas.microsoft.com/office/drawing/2014/main" val="20003"/>
                    </a:ext>
                  </a:extLst>
                </a:gridCol>
              </a:tblGrid>
              <a:tr h="0">
                <a:tc>
                  <a:txBody>
                    <a:bodyPr/>
                    <a:lstStyle/>
                    <a:p>
                      <a:pPr marL="0" lvl="0" indent="0" algn="ctr" rtl="0">
                        <a:spcBef>
                          <a:spcPts val="0"/>
                        </a:spcBef>
                        <a:spcAft>
                          <a:spcPts val="0"/>
                        </a:spcAft>
                        <a:buNone/>
                      </a:pPr>
                      <a:endParaRPr sz="1200" b="1">
                        <a:solidFill>
                          <a:schemeClr val="lt1"/>
                        </a:solidFill>
                        <a:latin typeface="Exo 2"/>
                        <a:ea typeface="Exo 2"/>
                        <a:cs typeface="Exo 2"/>
                        <a:sym typeface="Exo 2"/>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200" b="1">
                        <a:solidFill>
                          <a:schemeClr val="lt1"/>
                        </a:solidFill>
                        <a:latin typeface="Exo 2"/>
                        <a:ea typeface="Exo 2"/>
                        <a:cs typeface="Exo 2"/>
                        <a:sym typeface="Exo 2"/>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r>
                        <a:rPr lang="en" b="1" i="1">
                          <a:solidFill>
                            <a:schemeClr val="lt1"/>
                          </a:solidFill>
                          <a:latin typeface="Lato"/>
                          <a:ea typeface="Lato"/>
                          <a:cs typeface="Lato"/>
                          <a:sym typeface="Lato"/>
                        </a:rPr>
                        <a:t>GOAL 3</a:t>
                      </a:r>
                      <a:endParaRPr b="1" i="1">
                        <a:solidFill>
                          <a:schemeClr val="lt1"/>
                        </a:solidFill>
                        <a:latin typeface="Lato"/>
                        <a:ea typeface="Lato"/>
                        <a:cs typeface="Lato"/>
                        <a:sym typeface="Lat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427625">
                <a:tc rowSpan="3">
                  <a:txBody>
                    <a:bodyPr/>
                    <a:lstStyle/>
                    <a:p>
                      <a:pPr marL="0" lvl="0" indent="0" algn="ctr" rtl="0">
                        <a:spcBef>
                          <a:spcPts val="0"/>
                        </a:spcBef>
                        <a:spcAft>
                          <a:spcPts val="0"/>
                        </a:spcAft>
                        <a:buNone/>
                      </a:pPr>
                      <a:endParaRPr sz="1200" b="1">
                        <a:solidFill>
                          <a:schemeClr val="lt1"/>
                        </a:solidFill>
                        <a:latin typeface="Exo 2"/>
                        <a:ea typeface="Exo 2"/>
                        <a:cs typeface="Exo 2"/>
                        <a:sym typeface="Exo 2"/>
                      </a:endParaRPr>
                    </a:p>
                    <a:p>
                      <a:pPr marL="0" lvl="0" indent="0" algn="ctr" rtl="0">
                        <a:spcBef>
                          <a:spcPts val="0"/>
                        </a:spcBef>
                        <a:spcAft>
                          <a:spcPts val="0"/>
                        </a:spcAft>
                        <a:buNone/>
                      </a:pPr>
                      <a:endParaRPr sz="1200" b="1">
                        <a:solidFill>
                          <a:schemeClr val="lt1"/>
                        </a:solidFill>
                        <a:latin typeface="Exo 2"/>
                        <a:ea typeface="Exo 2"/>
                        <a:cs typeface="Exo 2"/>
                        <a:sym typeface="Exo 2"/>
                      </a:endParaRPr>
                    </a:p>
                    <a:p>
                      <a:pPr marL="0" lvl="0" indent="0" algn="ctr" rtl="0">
                        <a:spcBef>
                          <a:spcPts val="0"/>
                        </a:spcBef>
                        <a:spcAft>
                          <a:spcPts val="0"/>
                        </a:spcAft>
                        <a:buNone/>
                      </a:pPr>
                      <a:endParaRPr b="1">
                        <a:solidFill>
                          <a:schemeClr val="lt1"/>
                        </a:solidFill>
                        <a:latin typeface="Exo 2"/>
                        <a:ea typeface="Exo 2"/>
                        <a:cs typeface="Exo 2"/>
                        <a:sym typeface="Exo 2"/>
                      </a:endParaRPr>
                    </a:p>
                    <a:p>
                      <a:pPr marL="0" lvl="0" indent="0" algn="ctr" rtl="0">
                        <a:spcBef>
                          <a:spcPts val="0"/>
                        </a:spcBef>
                        <a:spcAft>
                          <a:spcPts val="0"/>
                        </a:spcAft>
                        <a:buNone/>
                      </a:pPr>
                      <a:r>
                        <a:rPr lang="en" b="1">
                          <a:solidFill>
                            <a:schemeClr val="lt1"/>
                          </a:solidFill>
                          <a:latin typeface="Lato"/>
                          <a:ea typeface="Lato"/>
                          <a:cs typeface="Lato"/>
                          <a:sym typeface="Lato"/>
                        </a:rPr>
                        <a:t>GOAL 6</a:t>
                      </a:r>
                      <a:endParaRPr b="1">
                        <a:solidFill>
                          <a:schemeClr val="lt1"/>
                        </a:solidFill>
                        <a:latin typeface="Lato"/>
                        <a:ea typeface="Lato"/>
                        <a:cs typeface="Lato"/>
                        <a:sym typeface="Lat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200" b="1">
                        <a:solidFill>
                          <a:schemeClr val="lt1"/>
                        </a:solidFill>
                        <a:latin typeface="Exo 2"/>
                        <a:ea typeface="Exo 2"/>
                        <a:cs typeface="Exo 2"/>
                        <a:sym typeface="Exo 2"/>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b="1" i="1">
                          <a:solidFill>
                            <a:schemeClr val="lt1"/>
                          </a:solidFill>
                          <a:latin typeface="Lato"/>
                          <a:ea typeface="Lato"/>
                          <a:cs typeface="Lato"/>
                          <a:sym typeface="Lato"/>
                        </a:rPr>
                        <a:t>UHC  SERVICE INDEX</a:t>
                      </a:r>
                      <a:endParaRPr sz="1200" i="1">
                        <a:solidFill>
                          <a:schemeClr val="lt1"/>
                        </a:solidFill>
                        <a:latin typeface="Lato"/>
                        <a:ea typeface="Lato"/>
                        <a:cs typeface="Lato"/>
                        <a:sym typeface="Lat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b="1" i="1">
                          <a:solidFill>
                            <a:schemeClr val="lt1"/>
                          </a:solidFill>
                          <a:latin typeface="Lato"/>
                          <a:ea typeface="Lato"/>
                          <a:cs typeface="Lato"/>
                          <a:sym typeface="Lato"/>
                        </a:rPr>
                        <a:t>MORTALITY RATE</a:t>
                      </a:r>
                      <a:endParaRPr sz="1200" b="1" i="1">
                        <a:solidFill>
                          <a:schemeClr val="lt1"/>
                        </a:solidFill>
                        <a:latin typeface="Lato"/>
                        <a:ea typeface="Lato"/>
                        <a:cs typeface="Lato"/>
                        <a:sym typeface="Lato"/>
                      </a:endParaRPr>
                    </a:p>
                    <a:p>
                      <a:pPr marL="0" lvl="0" indent="0" algn="ctr" rtl="0">
                        <a:spcBef>
                          <a:spcPts val="0"/>
                        </a:spcBef>
                        <a:spcAft>
                          <a:spcPts val="0"/>
                        </a:spcAft>
                        <a:buNone/>
                      </a:pPr>
                      <a:r>
                        <a:rPr lang="en" sz="1200" b="1" i="1">
                          <a:solidFill>
                            <a:schemeClr val="lt1"/>
                          </a:solidFill>
                          <a:latin typeface="Lato"/>
                          <a:ea typeface="Lato"/>
                          <a:cs typeface="Lato"/>
                          <a:sym typeface="Lato"/>
                        </a:rPr>
                        <a:t>(UNSAFE WATER)</a:t>
                      </a:r>
                      <a:endParaRPr sz="1200" i="1">
                        <a:solidFill>
                          <a:schemeClr val="lt1"/>
                        </a:solidFill>
                        <a:latin typeface="Lato"/>
                        <a:ea typeface="Lato"/>
                        <a:cs typeface="Lato"/>
                        <a:sym typeface="Lat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1"/>
                  </a:ext>
                </a:extLst>
              </a:tr>
              <a:tr h="1289075">
                <a:tc vMerge="1">
                  <a:txBody>
                    <a:bodyPr/>
                    <a:lstStyle/>
                    <a:p>
                      <a:endParaRPr lang="en-US"/>
                    </a:p>
                  </a:txBody>
                  <a:tcPr/>
                </a:tc>
                <a:tc>
                  <a:txBody>
                    <a:bodyPr/>
                    <a:lstStyle/>
                    <a:p>
                      <a:pPr marL="0" lvl="0" indent="0" algn="ctr" rtl="0">
                        <a:spcBef>
                          <a:spcPts val="0"/>
                        </a:spcBef>
                        <a:spcAft>
                          <a:spcPts val="0"/>
                        </a:spcAft>
                        <a:buNone/>
                      </a:pPr>
                      <a:r>
                        <a:rPr lang="en" sz="1200" b="1" i="1">
                          <a:solidFill>
                            <a:schemeClr val="lt1"/>
                          </a:solidFill>
                          <a:latin typeface="Lato"/>
                          <a:ea typeface="Lato"/>
                          <a:cs typeface="Lato"/>
                          <a:sym typeface="Lato"/>
                        </a:rPr>
                        <a:t>DEVELOPMENT ASSISTANCE</a:t>
                      </a:r>
                      <a:endParaRPr sz="1200" b="1" i="1">
                        <a:solidFill>
                          <a:schemeClr val="lt1"/>
                        </a:solidFill>
                        <a:latin typeface="Lato"/>
                        <a:ea typeface="Lato"/>
                        <a:cs typeface="Lato"/>
                        <a:sym typeface="Lato"/>
                      </a:endParaRPr>
                    </a:p>
                    <a:p>
                      <a:pPr marL="0" lvl="0" indent="0" algn="ctr" rtl="0">
                        <a:spcBef>
                          <a:spcPts val="0"/>
                        </a:spcBef>
                        <a:spcAft>
                          <a:spcPts val="0"/>
                        </a:spcAft>
                        <a:buNone/>
                      </a:pPr>
                      <a:r>
                        <a:rPr lang="en" sz="1200" b="1" i="1">
                          <a:solidFill>
                            <a:schemeClr val="lt1"/>
                          </a:solidFill>
                          <a:latin typeface="Lato"/>
                          <a:ea typeface="Lato"/>
                          <a:cs typeface="Lato"/>
                          <a:sym typeface="Lato"/>
                        </a:rPr>
                        <a:t>FOR WATER SUPPLY</a:t>
                      </a:r>
                      <a:endParaRPr sz="1200" b="1" i="1">
                        <a:solidFill>
                          <a:schemeClr val="lt1"/>
                        </a:solidFill>
                        <a:latin typeface="Lato"/>
                        <a:ea typeface="Lato"/>
                        <a:cs typeface="Lato"/>
                        <a:sym typeface="Lat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i="1">
                          <a:solidFill>
                            <a:schemeClr val="lt1"/>
                          </a:solidFill>
                          <a:latin typeface="Lato"/>
                          <a:ea typeface="Lato"/>
                          <a:cs typeface="Lato"/>
                          <a:sym typeface="Lato"/>
                        </a:rPr>
                        <a:t>WEAK POSITIVE CORRELATION</a:t>
                      </a:r>
                      <a:endParaRPr b="1" i="1">
                        <a:solidFill>
                          <a:schemeClr val="lt1"/>
                        </a:solidFill>
                        <a:latin typeface="Lato"/>
                        <a:ea typeface="Lato"/>
                        <a:cs typeface="Lato"/>
                        <a:sym typeface="Lato"/>
                      </a:endParaRPr>
                    </a:p>
                    <a:p>
                      <a:pPr marL="0" lvl="0" indent="0" algn="l" rtl="0">
                        <a:spcBef>
                          <a:spcPts val="0"/>
                        </a:spcBef>
                        <a:spcAft>
                          <a:spcPts val="0"/>
                        </a:spcAft>
                        <a:buNone/>
                      </a:pPr>
                      <a:r>
                        <a:rPr lang="en" sz="1200">
                          <a:solidFill>
                            <a:schemeClr val="lt1"/>
                          </a:solidFill>
                          <a:latin typeface="Lato"/>
                          <a:ea typeface="Lato"/>
                          <a:cs typeface="Lato"/>
                          <a:sym typeface="Lato"/>
                        </a:rPr>
                        <a:t>More</a:t>
                      </a:r>
                      <a:r>
                        <a:rPr lang="en" sz="1200">
                          <a:solidFill>
                            <a:schemeClr val="lt2"/>
                          </a:solidFill>
                          <a:latin typeface="Lato"/>
                          <a:ea typeface="Lato"/>
                          <a:cs typeface="Lato"/>
                          <a:sym typeface="Lato"/>
                        </a:rPr>
                        <a:t> $ = Better health coverage; assuming development assistance is funneled to it. (But recipient countries are poor in the first place)</a:t>
                      </a:r>
                      <a:endParaRPr sz="1200">
                        <a:solidFill>
                          <a:schemeClr val="lt2"/>
                        </a:solidFill>
                        <a:latin typeface="Lato"/>
                        <a:ea typeface="Lato"/>
                        <a:cs typeface="Lato"/>
                        <a:sym typeface="Lat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191705" lvl="0" indent="0" algn="ctr" rtl="0">
                        <a:spcBef>
                          <a:spcPts val="0"/>
                        </a:spcBef>
                        <a:spcAft>
                          <a:spcPts val="0"/>
                        </a:spcAft>
                        <a:buNone/>
                      </a:pPr>
                      <a:r>
                        <a:rPr lang="en" b="1" i="1">
                          <a:solidFill>
                            <a:schemeClr val="lt1"/>
                          </a:solidFill>
                          <a:latin typeface="Lato"/>
                          <a:ea typeface="Lato"/>
                          <a:cs typeface="Lato"/>
                          <a:sym typeface="Lato"/>
                        </a:rPr>
                        <a:t>STRONG NEGATIVE CORRELATION</a:t>
                      </a:r>
                      <a:endParaRPr b="1" i="1">
                        <a:solidFill>
                          <a:schemeClr val="lt1"/>
                        </a:solidFill>
                        <a:latin typeface="Lato"/>
                        <a:ea typeface="Lato"/>
                        <a:cs typeface="Lato"/>
                        <a:sym typeface="Lato"/>
                      </a:endParaRPr>
                    </a:p>
                    <a:p>
                      <a:pPr marL="57150" marR="363155" lvl="0" indent="0" algn="l" rtl="0">
                        <a:spcBef>
                          <a:spcPts val="0"/>
                        </a:spcBef>
                        <a:spcAft>
                          <a:spcPts val="0"/>
                        </a:spcAft>
                        <a:buNone/>
                      </a:pPr>
                      <a:r>
                        <a:rPr lang="en" sz="1200">
                          <a:solidFill>
                            <a:schemeClr val="lt2"/>
                          </a:solidFill>
                          <a:latin typeface="Lato"/>
                          <a:ea typeface="Lato"/>
                          <a:cs typeface="Lato"/>
                          <a:sym typeface="Lato"/>
                        </a:rPr>
                        <a:t>More $ = Reduced no. of deaths due to drinking untreated water. Poorer countries may have access to cleaner, unpolluted bodies of water</a:t>
                      </a:r>
                      <a:endParaRPr sz="1200">
                        <a:solidFill>
                          <a:schemeClr val="lt2"/>
                        </a:solidFill>
                        <a:latin typeface="Lato"/>
                        <a:ea typeface="Lato"/>
                        <a:cs typeface="Lato"/>
                        <a:sym typeface="Lat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2"/>
                  </a:ext>
                </a:extLst>
              </a:tr>
              <a:tr h="1468650">
                <a:tc vMerge="1">
                  <a:txBody>
                    <a:bodyPr/>
                    <a:lstStyle/>
                    <a:p>
                      <a:endParaRPr lang="en-US"/>
                    </a:p>
                  </a:txBody>
                  <a:tcPr/>
                </a:tc>
                <a:tc>
                  <a:txBody>
                    <a:bodyPr/>
                    <a:lstStyle/>
                    <a:p>
                      <a:pPr marL="0" lvl="0" indent="0" algn="ctr" rtl="0">
                        <a:spcBef>
                          <a:spcPts val="0"/>
                        </a:spcBef>
                        <a:spcAft>
                          <a:spcPts val="0"/>
                        </a:spcAft>
                        <a:buNone/>
                      </a:pPr>
                      <a:r>
                        <a:rPr lang="en" sz="1200" b="1" i="1">
                          <a:solidFill>
                            <a:schemeClr val="lt1"/>
                          </a:solidFill>
                          <a:latin typeface="Lato"/>
                          <a:ea typeface="Lato"/>
                          <a:cs typeface="Lato"/>
                          <a:sym typeface="Lato"/>
                        </a:rPr>
                        <a:t>PROPORTION OF CLEAN WATER</a:t>
                      </a:r>
                      <a:endParaRPr sz="1200" b="1" i="1">
                        <a:solidFill>
                          <a:schemeClr val="lt1"/>
                        </a:solidFill>
                        <a:latin typeface="Lato"/>
                        <a:ea typeface="Lato"/>
                        <a:cs typeface="Lato"/>
                        <a:sym typeface="Lat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i="1">
                          <a:solidFill>
                            <a:schemeClr val="lt1"/>
                          </a:solidFill>
                          <a:latin typeface="Lato"/>
                          <a:ea typeface="Lato"/>
                          <a:cs typeface="Lato"/>
                          <a:sym typeface="Lato"/>
                        </a:rPr>
                        <a:t>STRONG POSITIVE CORRELATION</a:t>
                      </a:r>
                      <a:endParaRPr b="1" i="1">
                        <a:solidFill>
                          <a:schemeClr val="lt1"/>
                        </a:solidFill>
                        <a:latin typeface="Lato"/>
                        <a:ea typeface="Lato"/>
                        <a:cs typeface="Lato"/>
                        <a:sym typeface="Lato"/>
                      </a:endParaRPr>
                    </a:p>
                    <a:p>
                      <a:pPr marL="0" lvl="0" indent="0" algn="l" rtl="0">
                        <a:spcBef>
                          <a:spcPts val="0"/>
                        </a:spcBef>
                        <a:spcAft>
                          <a:spcPts val="0"/>
                        </a:spcAft>
                        <a:buNone/>
                      </a:pPr>
                      <a:r>
                        <a:rPr lang="en" sz="1200">
                          <a:solidFill>
                            <a:schemeClr val="lt2"/>
                          </a:solidFill>
                          <a:latin typeface="Lato"/>
                          <a:ea typeface="Lato"/>
                          <a:cs typeface="Lato"/>
                          <a:sym typeface="Lato"/>
                        </a:rPr>
                        <a:t>Better access to cleaner water = Better ranking on the health coverage service index</a:t>
                      </a:r>
                      <a:endParaRPr sz="1200">
                        <a:solidFill>
                          <a:schemeClr val="lt2"/>
                        </a:solidFill>
                        <a:latin typeface="Lato"/>
                        <a:ea typeface="Lato"/>
                        <a:cs typeface="Lato"/>
                        <a:sym typeface="Lat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248855" lvl="0" indent="0" algn="ctr" rtl="0">
                        <a:spcBef>
                          <a:spcPts val="0"/>
                        </a:spcBef>
                        <a:spcAft>
                          <a:spcPts val="0"/>
                        </a:spcAft>
                        <a:buNone/>
                      </a:pPr>
                      <a:r>
                        <a:rPr lang="en" b="1" i="1">
                          <a:solidFill>
                            <a:schemeClr val="lt1"/>
                          </a:solidFill>
                          <a:latin typeface="Lato"/>
                          <a:ea typeface="Lato"/>
                          <a:cs typeface="Lato"/>
                          <a:sym typeface="Lato"/>
                        </a:rPr>
                        <a:t>STRONG NEGATIVE CORRELATION</a:t>
                      </a:r>
                      <a:endParaRPr b="1" i="1">
                        <a:solidFill>
                          <a:schemeClr val="lt1"/>
                        </a:solidFill>
                        <a:latin typeface="Lato"/>
                        <a:ea typeface="Lato"/>
                        <a:cs typeface="Lato"/>
                        <a:sym typeface="Lato"/>
                      </a:endParaRPr>
                    </a:p>
                    <a:p>
                      <a:pPr marL="0" lvl="0" indent="0" algn="l" rtl="0">
                        <a:spcBef>
                          <a:spcPts val="0"/>
                        </a:spcBef>
                        <a:spcAft>
                          <a:spcPts val="0"/>
                        </a:spcAft>
                        <a:buNone/>
                      </a:pPr>
                      <a:r>
                        <a:rPr lang="en" sz="1200">
                          <a:solidFill>
                            <a:schemeClr val="dk1"/>
                          </a:solidFill>
                          <a:latin typeface="Lato"/>
                          <a:ea typeface="Lato"/>
                          <a:cs typeface="Lato"/>
                          <a:sym typeface="Lato"/>
                        </a:rPr>
                        <a:t>(</a:t>
                      </a:r>
                      <a:r>
                        <a:rPr lang="en" sz="1200">
                          <a:solidFill>
                            <a:schemeClr val="lt2"/>
                          </a:solidFill>
                          <a:latin typeface="Lato"/>
                          <a:ea typeface="Lato"/>
                          <a:cs typeface="Lato"/>
                          <a:sym typeface="Lato"/>
                        </a:rPr>
                        <a:t>Better access to cleaner water = fewer deaths due to water-borne diseases</a:t>
                      </a:r>
                      <a:endParaRPr sz="1200" i="1">
                        <a:solidFill>
                          <a:schemeClr val="lt2"/>
                        </a:solidFill>
                        <a:latin typeface="Lato"/>
                        <a:ea typeface="Lato"/>
                        <a:cs typeface="Lato"/>
                        <a:sym typeface="Lat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5"/>
          <p:cNvSpPr txBox="1">
            <a:spLocks noGrp="1"/>
          </p:cNvSpPr>
          <p:nvPr>
            <p:ph type="ctrTitle"/>
          </p:nvPr>
        </p:nvSpPr>
        <p:spPr>
          <a:xfrm>
            <a:off x="1861800" y="316484"/>
            <a:ext cx="5420400" cy="946200"/>
          </a:xfrm>
          <a:prstGeom prst="rect">
            <a:avLst/>
          </a:prstGeom>
        </p:spPr>
        <p:txBody>
          <a:bodyPr spcFirstLastPara="1" wrap="square" lIns="91425" tIns="91425" rIns="91425" bIns="91425" anchor="t" anchorCtr="0">
            <a:noAutofit/>
          </a:bodyPr>
          <a:lstStyle/>
          <a:p>
            <a:pPr marL="0" lvl="0" indent="0" algn="ctr" rtl="0">
              <a:lnSpc>
                <a:spcPct val="115000"/>
              </a:lnSpc>
              <a:spcBef>
                <a:spcPts val="900"/>
              </a:spcBef>
              <a:spcAft>
                <a:spcPts val="900"/>
              </a:spcAft>
              <a:buNone/>
            </a:pPr>
            <a:r>
              <a:rPr lang="en">
                <a:solidFill>
                  <a:srgbClr val="2D3B45"/>
                </a:solidFill>
              </a:rPr>
              <a:t>Goal 3: Good Health and Well-Being</a:t>
            </a:r>
            <a:endParaRPr/>
          </a:p>
        </p:txBody>
      </p:sp>
      <p:sp>
        <p:nvSpPr>
          <p:cNvPr id="504" name="Google Shape;504;p65"/>
          <p:cNvSpPr txBox="1"/>
          <p:nvPr/>
        </p:nvSpPr>
        <p:spPr>
          <a:xfrm>
            <a:off x="982800" y="983450"/>
            <a:ext cx="7178400" cy="3805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900"/>
              </a:spcBef>
              <a:spcAft>
                <a:spcPts val="0"/>
              </a:spcAft>
              <a:buClr>
                <a:srgbClr val="2D3B45"/>
              </a:buClr>
              <a:buSzPts val="1200"/>
              <a:buFont typeface="Lato"/>
              <a:buChar char="●"/>
            </a:pPr>
            <a:r>
              <a:rPr lang="en" sz="1200">
                <a:solidFill>
                  <a:srgbClr val="2D3B45"/>
                </a:solidFill>
                <a:latin typeface="Lato"/>
                <a:ea typeface="Lato"/>
                <a:cs typeface="Lato"/>
                <a:sym typeface="Lato"/>
              </a:rPr>
              <a:t>Mental Well-Being (Depression)</a:t>
            </a:r>
            <a:endParaRPr sz="1200">
              <a:solidFill>
                <a:srgbClr val="2D3B45"/>
              </a:solidFill>
              <a:latin typeface="Lato"/>
              <a:ea typeface="Lato"/>
              <a:cs typeface="Lato"/>
              <a:sym typeface="Lato"/>
            </a:endParaRPr>
          </a:p>
          <a:p>
            <a:pPr marL="914400" lvl="1" indent="-304800" algn="l" rtl="0">
              <a:lnSpc>
                <a:spcPct val="115000"/>
              </a:lnSpc>
              <a:spcBef>
                <a:spcPts val="0"/>
              </a:spcBef>
              <a:spcAft>
                <a:spcPts val="0"/>
              </a:spcAft>
              <a:buClr>
                <a:srgbClr val="2D3B45"/>
              </a:buClr>
              <a:buSzPts val="1200"/>
              <a:buFont typeface="Lato"/>
              <a:buChar char="○"/>
            </a:pPr>
            <a:r>
              <a:rPr lang="en" sz="1200">
                <a:solidFill>
                  <a:srgbClr val="2D3B45"/>
                </a:solidFill>
                <a:latin typeface="Lato"/>
                <a:ea typeface="Lato"/>
                <a:cs typeface="Lato"/>
                <a:sym typeface="Lato"/>
              </a:rPr>
              <a:t>Randomly survey a  sample of 200 people to determine how many are clinically diagnosed with depression</a:t>
            </a:r>
            <a:endParaRPr sz="1200">
              <a:solidFill>
                <a:srgbClr val="2D3B45"/>
              </a:solidFill>
              <a:latin typeface="Lato"/>
              <a:ea typeface="Lato"/>
              <a:cs typeface="Lato"/>
              <a:sym typeface="Lato"/>
            </a:endParaRPr>
          </a:p>
          <a:p>
            <a:pPr marL="914400" lvl="1" indent="-304800" algn="l" rtl="0">
              <a:lnSpc>
                <a:spcPct val="115000"/>
              </a:lnSpc>
              <a:spcBef>
                <a:spcPts val="0"/>
              </a:spcBef>
              <a:spcAft>
                <a:spcPts val="0"/>
              </a:spcAft>
              <a:buClr>
                <a:srgbClr val="2D3B45"/>
              </a:buClr>
              <a:buSzPts val="1200"/>
              <a:buFont typeface="Lato"/>
              <a:buChar char="○"/>
            </a:pPr>
            <a:r>
              <a:rPr lang="en" sz="1200">
                <a:solidFill>
                  <a:srgbClr val="2D3B45"/>
                </a:solidFill>
                <a:latin typeface="Lato"/>
                <a:ea typeface="Lato"/>
                <a:cs typeface="Lato"/>
                <a:sym typeface="Lato"/>
              </a:rPr>
              <a:t>Multistage sampling: Stratified sampling + Cluster sampling</a:t>
            </a:r>
            <a:endParaRPr sz="1200">
              <a:solidFill>
                <a:srgbClr val="2D3B45"/>
              </a:solidFill>
              <a:latin typeface="Lato"/>
              <a:ea typeface="Lato"/>
              <a:cs typeface="Lato"/>
              <a:sym typeface="Lato"/>
            </a:endParaRPr>
          </a:p>
          <a:p>
            <a:pPr marL="1371600" lvl="2" indent="-304800" algn="l" rtl="0">
              <a:lnSpc>
                <a:spcPct val="115000"/>
              </a:lnSpc>
              <a:spcBef>
                <a:spcPts val="0"/>
              </a:spcBef>
              <a:spcAft>
                <a:spcPts val="0"/>
              </a:spcAft>
              <a:buClr>
                <a:srgbClr val="2D3B45"/>
              </a:buClr>
              <a:buSzPts val="1200"/>
              <a:buFont typeface="Lato"/>
              <a:buChar char="■"/>
            </a:pPr>
            <a:r>
              <a:rPr lang="en" sz="1200">
                <a:solidFill>
                  <a:srgbClr val="2D3B45"/>
                </a:solidFill>
                <a:latin typeface="Lato"/>
                <a:ea typeface="Lato"/>
                <a:cs typeface="Lato"/>
                <a:sym typeface="Lato"/>
              </a:rPr>
              <a:t>Stratified: Split into various age groups (children/teenagers, adults &amp; elderly)</a:t>
            </a:r>
            <a:endParaRPr sz="1200">
              <a:solidFill>
                <a:srgbClr val="2D3B45"/>
              </a:solidFill>
              <a:latin typeface="Lato"/>
              <a:ea typeface="Lato"/>
              <a:cs typeface="Lato"/>
              <a:sym typeface="Lato"/>
            </a:endParaRPr>
          </a:p>
          <a:p>
            <a:pPr marL="1371600" lvl="2" indent="-304800" algn="l" rtl="0">
              <a:lnSpc>
                <a:spcPct val="115000"/>
              </a:lnSpc>
              <a:spcBef>
                <a:spcPts val="0"/>
              </a:spcBef>
              <a:spcAft>
                <a:spcPts val="0"/>
              </a:spcAft>
              <a:buClr>
                <a:srgbClr val="2D3B45"/>
              </a:buClr>
              <a:buSzPts val="1200"/>
              <a:buFont typeface="Lato"/>
              <a:buChar char="■"/>
            </a:pPr>
            <a:r>
              <a:rPr lang="en" sz="1200">
                <a:solidFill>
                  <a:srgbClr val="2D3B45"/>
                </a:solidFill>
                <a:latin typeface="Lato"/>
                <a:ea typeface="Lato"/>
                <a:cs typeface="Lato"/>
                <a:sym typeface="Lato"/>
              </a:rPr>
              <a:t>Cluster: Select clusters of each age group to survey (schools, CBD, silver zones ie place with more elderly)</a:t>
            </a:r>
            <a:endParaRPr sz="1200">
              <a:solidFill>
                <a:srgbClr val="2D3B45"/>
              </a:solidFill>
              <a:latin typeface="Lato"/>
              <a:ea typeface="Lato"/>
              <a:cs typeface="Lato"/>
              <a:sym typeface="Lato"/>
            </a:endParaRPr>
          </a:p>
          <a:p>
            <a:pPr marL="1371600" lvl="2" indent="-304800" algn="l" rtl="0">
              <a:lnSpc>
                <a:spcPct val="115000"/>
              </a:lnSpc>
              <a:spcBef>
                <a:spcPts val="0"/>
              </a:spcBef>
              <a:spcAft>
                <a:spcPts val="0"/>
              </a:spcAft>
              <a:buClr>
                <a:srgbClr val="2D3B45"/>
              </a:buClr>
              <a:buSzPts val="1200"/>
              <a:buFont typeface="Lato"/>
              <a:buChar char="■"/>
            </a:pPr>
            <a:r>
              <a:rPr lang="en" sz="1200">
                <a:solidFill>
                  <a:srgbClr val="2D3B45"/>
                </a:solidFill>
                <a:highlight>
                  <a:srgbClr val="00FF00"/>
                </a:highlight>
                <a:latin typeface="Lato"/>
                <a:ea typeface="Lato"/>
                <a:cs typeface="Lato"/>
                <a:sym typeface="Lato"/>
              </a:rPr>
              <a:t>Upside</a:t>
            </a:r>
            <a:r>
              <a:rPr lang="en" sz="1200">
                <a:solidFill>
                  <a:srgbClr val="2D3B45"/>
                </a:solidFill>
                <a:latin typeface="Lato"/>
                <a:ea typeface="Lato"/>
                <a:cs typeface="Lato"/>
                <a:sym typeface="Lato"/>
              </a:rPr>
              <a:t>: less time consuming &amp; easier logistic wise</a:t>
            </a:r>
            <a:endParaRPr sz="1200">
              <a:solidFill>
                <a:srgbClr val="2D3B45"/>
              </a:solidFill>
              <a:latin typeface="Lato"/>
              <a:ea typeface="Lato"/>
              <a:cs typeface="Lato"/>
              <a:sym typeface="Lato"/>
            </a:endParaRPr>
          </a:p>
          <a:p>
            <a:pPr marL="1371600" lvl="2" indent="-304800" algn="l" rtl="0">
              <a:lnSpc>
                <a:spcPct val="115000"/>
              </a:lnSpc>
              <a:spcBef>
                <a:spcPts val="0"/>
              </a:spcBef>
              <a:spcAft>
                <a:spcPts val="0"/>
              </a:spcAft>
              <a:buClr>
                <a:srgbClr val="2D3B45"/>
              </a:buClr>
              <a:buSzPts val="1200"/>
              <a:buFont typeface="Lato"/>
              <a:buChar char="■"/>
            </a:pPr>
            <a:r>
              <a:rPr lang="en" sz="1200">
                <a:solidFill>
                  <a:srgbClr val="2D3B45"/>
                </a:solidFill>
                <a:highlight>
                  <a:srgbClr val="FF0000"/>
                </a:highlight>
                <a:latin typeface="Lato"/>
                <a:ea typeface="Lato"/>
                <a:cs typeface="Lato"/>
                <a:sym typeface="Lato"/>
              </a:rPr>
              <a:t>Downside</a:t>
            </a:r>
            <a:r>
              <a:rPr lang="en" sz="1200">
                <a:solidFill>
                  <a:srgbClr val="2D3B45"/>
                </a:solidFill>
                <a:latin typeface="Lato"/>
                <a:ea typeface="Lato"/>
                <a:cs typeface="Lato"/>
                <a:sym typeface="Lato"/>
              </a:rPr>
              <a:t>: need to assume that the people who are surveyed are representative of their own age group </a:t>
            </a:r>
            <a:endParaRPr sz="1200">
              <a:solidFill>
                <a:srgbClr val="2D3B45"/>
              </a:solidFill>
              <a:latin typeface="Lato"/>
              <a:ea typeface="Lato"/>
              <a:cs typeface="Lato"/>
              <a:sym typeface="Lato"/>
            </a:endParaRPr>
          </a:p>
          <a:p>
            <a:pPr marL="914400" lvl="1" indent="-304800" algn="l" rtl="0">
              <a:lnSpc>
                <a:spcPct val="115000"/>
              </a:lnSpc>
              <a:spcBef>
                <a:spcPts val="0"/>
              </a:spcBef>
              <a:spcAft>
                <a:spcPts val="0"/>
              </a:spcAft>
              <a:buClr>
                <a:srgbClr val="2D3B45"/>
              </a:buClr>
              <a:buSzPts val="1200"/>
              <a:buFont typeface="Lato"/>
              <a:buChar char="○"/>
            </a:pPr>
            <a:r>
              <a:rPr lang="en" sz="1200">
                <a:solidFill>
                  <a:srgbClr val="2D3B45"/>
                </a:solidFill>
                <a:latin typeface="Lato"/>
                <a:ea typeface="Lato"/>
                <a:cs typeface="Lato"/>
                <a:sym typeface="Lato"/>
              </a:rPr>
              <a:t>Make 5 replicates</a:t>
            </a:r>
            <a:endParaRPr sz="1200">
              <a:solidFill>
                <a:srgbClr val="2D3B45"/>
              </a:solidFill>
              <a:latin typeface="Lato"/>
              <a:ea typeface="Lato"/>
              <a:cs typeface="Lato"/>
              <a:sym typeface="Lato"/>
            </a:endParaRPr>
          </a:p>
          <a:p>
            <a:pPr marL="1371600" lvl="2" indent="-304800" algn="l" rtl="0">
              <a:lnSpc>
                <a:spcPct val="115000"/>
              </a:lnSpc>
              <a:spcBef>
                <a:spcPts val="0"/>
              </a:spcBef>
              <a:spcAft>
                <a:spcPts val="0"/>
              </a:spcAft>
              <a:buClr>
                <a:srgbClr val="2D3B45"/>
              </a:buClr>
              <a:buSzPts val="1200"/>
              <a:buFont typeface="Lato"/>
              <a:buChar char="■"/>
            </a:pPr>
            <a:r>
              <a:rPr lang="en" sz="1200">
                <a:solidFill>
                  <a:srgbClr val="2D3B45"/>
                </a:solidFill>
                <a:highlight>
                  <a:srgbClr val="00FF00"/>
                </a:highlight>
                <a:latin typeface="Lato"/>
                <a:ea typeface="Lato"/>
                <a:cs typeface="Lato"/>
                <a:sym typeface="Lato"/>
              </a:rPr>
              <a:t>Upside</a:t>
            </a:r>
            <a:r>
              <a:rPr lang="en" sz="1200">
                <a:solidFill>
                  <a:srgbClr val="2D3B45"/>
                </a:solidFill>
                <a:latin typeface="Lato"/>
                <a:ea typeface="Lato"/>
                <a:cs typeface="Lato"/>
                <a:sym typeface="Lato"/>
              </a:rPr>
              <a:t>: easy to manage and can check for difference in results across sample</a:t>
            </a:r>
            <a:endParaRPr sz="1200">
              <a:solidFill>
                <a:srgbClr val="2D3B45"/>
              </a:solidFill>
              <a:latin typeface="Lato"/>
              <a:ea typeface="Lato"/>
              <a:cs typeface="Lato"/>
              <a:sym typeface="Lato"/>
            </a:endParaRPr>
          </a:p>
          <a:p>
            <a:pPr marL="1371600" lvl="2" indent="-304800" algn="l" rtl="0">
              <a:lnSpc>
                <a:spcPct val="115000"/>
              </a:lnSpc>
              <a:spcBef>
                <a:spcPts val="0"/>
              </a:spcBef>
              <a:spcAft>
                <a:spcPts val="0"/>
              </a:spcAft>
              <a:buClr>
                <a:srgbClr val="2D3B45"/>
              </a:buClr>
              <a:buSzPts val="1200"/>
              <a:buFont typeface="Lato"/>
              <a:buChar char="■"/>
            </a:pPr>
            <a:r>
              <a:rPr lang="en" sz="1200">
                <a:solidFill>
                  <a:srgbClr val="2D3B45"/>
                </a:solidFill>
                <a:highlight>
                  <a:srgbClr val="FF0000"/>
                </a:highlight>
                <a:latin typeface="Lato"/>
                <a:ea typeface="Lato"/>
                <a:cs typeface="Lato"/>
                <a:sym typeface="Lato"/>
              </a:rPr>
              <a:t>Downside</a:t>
            </a:r>
            <a:r>
              <a:rPr lang="en" sz="1200">
                <a:solidFill>
                  <a:srgbClr val="2D3B45"/>
                </a:solidFill>
                <a:latin typeface="Lato"/>
                <a:ea typeface="Lato"/>
                <a:cs typeface="Lato"/>
                <a:sym typeface="Lato"/>
              </a:rPr>
              <a:t>: insufficient replicates to generate reliable data perhaps</a:t>
            </a:r>
            <a:endParaRPr sz="1200">
              <a:solidFill>
                <a:srgbClr val="2D3B45"/>
              </a:solidFill>
              <a:latin typeface="Lato"/>
              <a:ea typeface="Lato"/>
              <a:cs typeface="Lato"/>
              <a:sym typeface="Lato"/>
            </a:endParaRPr>
          </a:p>
          <a:p>
            <a:pPr marL="914400" lvl="1" indent="-304800" algn="l" rtl="0">
              <a:lnSpc>
                <a:spcPct val="115000"/>
              </a:lnSpc>
              <a:spcBef>
                <a:spcPts val="0"/>
              </a:spcBef>
              <a:spcAft>
                <a:spcPts val="0"/>
              </a:spcAft>
              <a:buClr>
                <a:srgbClr val="2D3B45"/>
              </a:buClr>
              <a:buSzPts val="1200"/>
              <a:buFont typeface="Lato"/>
              <a:buChar char="○"/>
            </a:pPr>
            <a:r>
              <a:rPr lang="en" sz="1200">
                <a:solidFill>
                  <a:srgbClr val="2D3B45"/>
                </a:solidFill>
                <a:latin typeface="Lato"/>
                <a:ea typeface="Lato"/>
                <a:cs typeface="Lato"/>
                <a:sym typeface="Lato"/>
              </a:rPr>
              <a:t>General Difficulties</a:t>
            </a:r>
            <a:endParaRPr sz="1200">
              <a:solidFill>
                <a:srgbClr val="2D3B45"/>
              </a:solidFill>
              <a:latin typeface="Lato"/>
              <a:ea typeface="Lato"/>
              <a:cs typeface="Lato"/>
              <a:sym typeface="Lato"/>
            </a:endParaRPr>
          </a:p>
          <a:p>
            <a:pPr marL="1371600" lvl="2" indent="-304800" algn="l" rtl="0">
              <a:lnSpc>
                <a:spcPct val="115000"/>
              </a:lnSpc>
              <a:spcBef>
                <a:spcPts val="0"/>
              </a:spcBef>
              <a:spcAft>
                <a:spcPts val="0"/>
              </a:spcAft>
              <a:buClr>
                <a:srgbClr val="2D3B45"/>
              </a:buClr>
              <a:buSzPts val="1200"/>
              <a:buFont typeface="Lato"/>
              <a:buChar char="■"/>
            </a:pPr>
            <a:r>
              <a:rPr lang="en" sz="1200">
                <a:solidFill>
                  <a:srgbClr val="2D3B45"/>
                </a:solidFill>
                <a:latin typeface="Lato"/>
                <a:ea typeface="Lato"/>
                <a:cs typeface="Lato"/>
                <a:sym typeface="Lato"/>
              </a:rPr>
              <a:t>People might not be willing to share their history of illnesses </a:t>
            </a:r>
            <a:endParaRPr sz="1200">
              <a:latin typeface="Roboto Condensed Light"/>
              <a:ea typeface="Roboto Condensed Light"/>
              <a:cs typeface="Roboto Condensed Light"/>
              <a:sym typeface="Roboto Condensed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6"/>
          <p:cNvSpPr txBox="1">
            <a:spLocks noGrp="1"/>
          </p:cNvSpPr>
          <p:nvPr>
            <p:ph type="ctrTitle"/>
          </p:nvPr>
        </p:nvSpPr>
        <p:spPr>
          <a:xfrm>
            <a:off x="1964851" y="357395"/>
            <a:ext cx="5214300" cy="946200"/>
          </a:xfrm>
          <a:prstGeom prst="rect">
            <a:avLst/>
          </a:prstGeom>
        </p:spPr>
        <p:txBody>
          <a:bodyPr spcFirstLastPara="1" wrap="square" lIns="91425" tIns="91425" rIns="91425" bIns="91425" anchor="t" anchorCtr="0">
            <a:noAutofit/>
          </a:bodyPr>
          <a:lstStyle/>
          <a:p>
            <a:pPr marL="0" lvl="0" indent="0" algn="ctr" rtl="0">
              <a:lnSpc>
                <a:spcPct val="115000"/>
              </a:lnSpc>
              <a:spcBef>
                <a:spcPts val="900"/>
              </a:spcBef>
              <a:spcAft>
                <a:spcPts val="900"/>
              </a:spcAft>
              <a:buNone/>
            </a:pPr>
            <a:r>
              <a:rPr lang="en">
                <a:solidFill>
                  <a:srgbClr val="2D3B45"/>
                </a:solidFill>
              </a:rPr>
              <a:t>Goal 6: Clean Water and Sanitation</a:t>
            </a:r>
            <a:endParaRPr/>
          </a:p>
        </p:txBody>
      </p:sp>
      <p:sp>
        <p:nvSpPr>
          <p:cNvPr id="510" name="Google Shape;510;p66"/>
          <p:cNvSpPr txBox="1"/>
          <p:nvPr/>
        </p:nvSpPr>
        <p:spPr>
          <a:xfrm>
            <a:off x="1052100" y="920438"/>
            <a:ext cx="7039800" cy="30000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900"/>
              </a:spcBef>
              <a:spcAft>
                <a:spcPts val="0"/>
              </a:spcAft>
              <a:buClr>
                <a:srgbClr val="2D3B45"/>
              </a:buClr>
              <a:buSzPts val="1200"/>
              <a:buFont typeface="Lato"/>
              <a:buChar char="●"/>
            </a:pPr>
            <a:r>
              <a:rPr lang="en" sz="1200">
                <a:solidFill>
                  <a:srgbClr val="2D3B45"/>
                </a:solidFill>
                <a:latin typeface="Lato"/>
                <a:ea typeface="Lato"/>
                <a:cs typeface="Lato"/>
                <a:sym typeface="Lato"/>
              </a:rPr>
              <a:t>Particles in Tap Water (PPM)</a:t>
            </a:r>
            <a:endParaRPr sz="1200">
              <a:solidFill>
                <a:srgbClr val="2D3B45"/>
              </a:solidFill>
              <a:latin typeface="Lato"/>
              <a:ea typeface="Lato"/>
              <a:cs typeface="Lato"/>
              <a:sym typeface="Lato"/>
            </a:endParaRPr>
          </a:p>
          <a:p>
            <a:pPr marL="914400" lvl="1" indent="-304800" algn="l" rtl="0">
              <a:lnSpc>
                <a:spcPct val="115000"/>
              </a:lnSpc>
              <a:spcBef>
                <a:spcPts val="0"/>
              </a:spcBef>
              <a:spcAft>
                <a:spcPts val="0"/>
              </a:spcAft>
              <a:buClr>
                <a:srgbClr val="2D3B45"/>
              </a:buClr>
              <a:buSzPts val="1200"/>
              <a:buFont typeface="Lato"/>
              <a:buChar char="○"/>
            </a:pPr>
            <a:r>
              <a:rPr lang="en" sz="1200">
                <a:solidFill>
                  <a:srgbClr val="2D3B45"/>
                </a:solidFill>
                <a:latin typeface="Lato"/>
                <a:ea typeface="Lato"/>
                <a:cs typeface="Lato"/>
                <a:sym typeface="Lato"/>
              </a:rPr>
              <a:t>Collect tap water from 100 households and check for PPM value</a:t>
            </a:r>
            <a:endParaRPr sz="1200">
              <a:solidFill>
                <a:srgbClr val="2D3B45"/>
              </a:solidFill>
              <a:latin typeface="Lato"/>
              <a:ea typeface="Lato"/>
              <a:cs typeface="Lato"/>
              <a:sym typeface="Lato"/>
            </a:endParaRPr>
          </a:p>
          <a:p>
            <a:pPr marL="914400" lvl="1" indent="-304800" algn="l" rtl="0">
              <a:lnSpc>
                <a:spcPct val="115000"/>
              </a:lnSpc>
              <a:spcBef>
                <a:spcPts val="0"/>
              </a:spcBef>
              <a:spcAft>
                <a:spcPts val="0"/>
              </a:spcAft>
              <a:buClr>
                <a:srgbClr val="2D3B45"/>
              </a:buClr>
              <a:buSzPts val="1200"/>
              <a:buFont typeface="Lato"/>
              <a:buChar char="○"/>
            </a:pPr>
            <a:r>
              <a:rPr lang="en" sz="1200">
                <a:solidFill>
                  <a:srgbClr val="2D3B45"/>
                </a:solidFill>
                <a:latin typeface="Lato"/>
                <a:ea typeface="Lato"/>
                <a:cs typeface="Lato"/>
                <a:sym typeface="Lato"/>
              </a:rPr>
              <a:t>Multistage sampling: Stratified sampling + Cluster sampling</a:t>
            </a:r>
            <a:endParaRPr sz="1200">
              <a:solidFill>
                <a:srgbClr val="2D3B45"/>
              </a:solidFill>
              <a:latin typeface="Lato"/>
              <a:ea typeface="Lato"/>
              <a:cs typeface="Lato"/>
              <a:sym typeface="Lato"/>
            </a:endParaRPr>
          </a:p>
          <a:p>
            <a:pPr marL="1371600" lvl="2" indent="-304800" algn="l" rtl="0">
              <a:lnSpc>
                <a:spcPct val="115000"/>
              </a:lnSpc>
              <a:spcBef>
                <a:spcPts val="0"/>
              </a:spcBef>
              <a:spcAft>
                <a:spcPts val="0"/>
              </a:spcAft>
              <a:buClr>
                <a:srgbClr val="2D3B45"/>
              </a:buClr>
              <a:buSzPts val="1200"/>
              <a:buFont typeface="Lato"/>
              <a:buChar char="■"/>
            </a:pPr>
            <a:r>
              <a:rPr lang="en" sz="1200">
                <a:solidFill>
                  <a:srgbClr val="2D3B45"/>
                </a:solidFill>
                <a:latin typeface="Lato"/>
                <a:ea typeface="Lato"/>
                <a:cs typeface="Lato"/>
                <a:sym typeface="Lato"/>
              </a:rPr>
              <a:t>Stratified: Split into urban and rural area</a:t>
            </a:r>
            <a:endParaRPr sz="1200">
              <a:solidFill>
                <a:srgbClr val="2D3B45"/>
              </a:solidFill>
              <a:latin typeface="Lato"/>
              <a:ea typeface="Lato"/>
              <a:cs typeface="Lato"/>
              <a:sym typeface="Lato"/>
            </a:endParaRPr>
          </a:p>
          <a:p>
            <a:pPr marL="1371600" lvl="2" indent="-304800" algn="l" rtl="0">
              <a:lnSpc>
                <a:spcPct val="115000"/>
              </a:lnSpc>
              <a:spcBef>
                <a:spcPts val="0"/>
              </a:spcBef>
              <a:spcAft>
                <a:spcPts val="0"/>
              </a:spcAft>
              <a:buClr>
                <a:srgbClr val="2D3B45"/>
              </a:buClr>
              <a:buSzPts val="1200"/>
              <a:buFont typeface="Lato"/>
              <a:buChar char="■"/>
            </a:pPr>
            <a:r>
              <a:rPr lang="en" sz="1200">
                <a:solidFill>
                  <a:srgbClr val="2D3B45"/>
                </a:solidFill>
                <a:latin typeface="Lato"/>
                <a:ea typeface="Lato"/>
                <a:cs typeface="Lato"/>
                <a:sym typeface="Lato"/>
              </a:rPr>
              <a:t>Cluster: Select clusters of households in each area (1 district in urban area and 1 village in rural area)</a:t>
            </a:r>
            <a:endParaRPr sz="1200">
              <a:solidFill>
                <a:srgbClr val="2D3B45"/>
              </a:solidFill>
              <a:latin typeface="Lato"/>
              <a:ea typeface="Lato"/>
              <a:cs typeface="Lato"/>
              <a:sym typeface="Lato"/>
            </a:endParaRPr>
          </a:p>
          <a:p>
            <a:pPr marL="1371600" lvl="2" indent="-304800" algn="l" rtl="0">
              <a:lnSpc>
                <a:spcPct val="115000"/>
              </a:lnSpc>
              <a:spcBef>
                <a:spcPts val="0"/>
              </a:spcBef>
              <a:spcAft>
                <a:spcPts val="0"/>
              </a:spcAft>
              <a:buClr>
                <a:srgbClr val="2D3B45"/>
              </a:buClr>
              <a:buSzPts val="1200"/>
              <a:buFont typeface="Lato"/>
              <a:buChar char="■"/>
            </a:pPr>
            <a:r>
              <a:rPr lang="en" sz="1200">
                <a:solidFill>
                  <a:srgbClr val="2D3B45"/>
                </a:solidFill>
                <a:highlight>
                  <a:srgbClr val="00FF00"/>
                </a:highlight>
                <a:latin typeface="Lato"/>
                <a:ea typeface="Lato"/>
                <a:cs typeface="Lato"/>
                <a:sym typeface="Lato"/>
              </a:rPr>
              <a:t>Upside</a:t>
            </a:r>
            <a:r>
              <a:rPr lang="en" sz="1200">
                <a:solidFill>
                  <a:srgbClr val="2D3B45"/>
                </a:solidFill>
                <a:latin typeface="Lato"/>
                <a:ea typeface="Lato"/>
                <a:cs typeface="Lato"/>
                <a:sym typeface="Lato"/>
              </a:rPr>
              <a:t>: less time consuming &amp; easier logistic wise to just pick clusters of households</a:t>
            </a:r>
            <a:endParaRPr sz="1200">
              <a:solidFill>
                <a:srgbClr val="2D3B45"/>
              </a:solidFill>
              <a:latin typeface="Lato"/>
              <a:ea typeface="Lato"/>
              <a:cs typeface="Lato"/>
              <a:sym typeface="Lato"/>
            </a:endParaRPr>
          </a:p>
          <a:p>
            <a:pPr marL="1371600" lvl="2" indent="-304800" algn="l" rtl="0">
              <a:lnSpc>
                <a:spcPct val="115000"/>
              </a:lnSpc>
              <a:spcBef>
                <a:spcPts val="0"/>
              </a:spcBef>
              <a:spcAft>
                <a:spcPts val="0"/>
              </a:spcAft>
              <a:buClr>
                <a:srgbClr val="2D3B45"/>
              </a:buClr>
              <a:buSzPts val="1200"/>
              <a:buFont typeface="Lato"/>
              <a:buChar char="■"/>
            </a:pPr>
            <a:r>
              <a:rPr lang="en" sz="1200">
                <a:solidFill>
                  <a:srgbClr val="2D3B45"/>
                </a:solidFill>
                <a:highlight>
                  <a:srgbClr val="FF0000"/>
                </a:highlight>
                <a:latin typeface="Lato"/>
                <a:ea typeface="Lato"/>
                <a:cs typeface="Lato"/>
                <a:sym typeface="Lato"/>
              </a:rPr>
              <a:t>Downside</a:t>
            </a:r>
            <a:r>
              <a:rPr lang="en" sz="1200">
                <a:solidFill>
                  <a:srgbClr val="2D3B45"/>
                </a:solidFill>
                <a:latin typeface="Lato"/>
                <a:ea typeface="Lato"/>
                <a:cs typeface="Lato"/>
                <a:sym typeface="Lato"/>
              </a:rPr>
              <a:t>: need to assume that the water sampled in the specific region (clusters) is representative of their area (rural/urban)</a:t>
            </a:r>
            <a:endParaRPr sz="1200">
              <a:solidFill>
                <a:srgbClr val="2D3B45"/>
              </a:solidFill>
              <a:latin typeface="Lato"/>
              <a:ea typeface="Lato"/>
              <a:cs typeface="Lato"/>
              <a:sym typeface="Lato"/>
            </a:endParaRPr>
          </a:p>
          <a:p>
            <a:pPr marL="914400" lvl="1" indent="-304800" algn="l" rtl="0">
              <a:lnSpc>
                <a:spcPct val="115000"/>
              </a:lnSpc>
              <a:spcBef>
                <a:spcPts val="0"/>
              </a:spcBef>
              <a:spcAft>
                <a:spcPts val="0"/>
              </a:spcAft>
              <a:buClr>
                <a:srgbClr val="2D3B45"/>
              </a:buClr>
              <a:buSzPts val="1200"/>
              <a:buFont typeface="Lato"/>
              <a:buChar char="○"/>
            </a:pPr>
            <a:r>
              <a:rPr lang="en" sz="1200">
                <a:solidFill>
                  <a:srgbClr val="2D3B45"/>
                </a:solidFill>
                <a:latin typeface="Lato"/>
                <a:ea typeface="Lato"/>
                <a:cs typeface="Lato"/>
                <a:sym typeface="Lato"/>
              </a:rPr>
              <a:t>Make 10 replicates</a:t>
            </a:r>
            <a:endParaRPr sz="1200">
              <a:solidFill>
                <a:srgbClr val="2D3B45"/>
              </a:solidFill>
              <a:latin typeface="Lato"/>
              <a:ea typeface="Lato"/>
              <a:cs typeface="Lato"/>
              <a:sym typeface="Lato"/>
            </a:endParaRPr>
          </a:p>
          <a:p>
            <a:pPr marL="1371600" lvl="2" indent="-304800" algn="l" rtl="0">
              <a:lnSpc>
                <a:spcPct val="115000"/>
              </a:lnSpc>
              <a:spcBef>
                <a:spcPts val="0"/>
              </a:spcBef>
              <a:spcAft>
                <a:spcPts val="0"/>
              </a:spcAft>
              <a:buClr>
                <a:srgbClr val="2D3B45"/>
              </a:buClr>
              <a:buSzPts val="1200"/>
              <a:buFont typeface="Lato"/>
              <a:buChar char="■"/>
            </a:pPr>
            <a:r>
              <a:rPr lang="en" sz="1200">
                <a:solidFill>
                  <a:srgbClr val="2D3B45"/>
                </a:solidFill>
                <a:highlight>
                  <a:srgbClr val="00FF00"/>
                </a:highlight>
                <a:latin typeface="Lato"/>
                <a:ea typeface="Lato"/>
                <a:cs typeface="Lato"/>
                <a:sym typeface="Lato"/>
              </a:rPr>
              <a:t>Upside</a:t>
            </a:r>
            <a:r>
              <a:rPr lang="en" sz="1200">
                <a:solidFill>
                  <a:srgbClr val="2D3B45"/>
                </a:solidFill>
                <a:latin typeface="Lato"/>
                <a:ea typeface="Lato"/>
                <a:cs typeface="Lato"/>
                <a:sym typeface="Lato"/>
              </a:rPr>
              <a:t>: able to easily conduct once original methodology has been established</a:t>
            </a:r>
            <a:endParaRPr sz="1200">
              <a:solidFill>
                <a:srgbClr val="2D3B45"/>
              </a:solidFill>
              <a:latin typeface="Lato"/>
              <a:ea typeface="Lato"/>
              <a:cs typeface="Lato"/>
              <a:sym typeface="Lato"/>
            </a:endParaRPr>
          </a:p>
          <a:p>
            <a:pPr marL="1371600" lvl="2" indent="-304800" algn="l" rtl="0">
              <a:lnSpc>
                <a:spcPct val="115000"/>
              </a:lnSpc>
              <a:spcBef>
                <a:spcPts val="0"/>
              </a:spcBef>
              <a:spcAft>
                <a:spcPts val="0"/>
              </a:spcAft>
              <a:buClr>
                <a:srgbClr val="2D3B45"/>
              </a:buClr>
              <a:buSzPts val="1200"/>
              <a:buFont typeface="Lato"/>
              <a:buChar char="■"/>
            </a:pPr>
            <a:r>
              <a:rPr lang="en" sz="1200">
                <a:solidFill>
                  <a:srgbClr val="2D3B45"/>
                </a:solidFill>
                <a:highlight>
                  <a:srgbClr val="FF0000"/>
                </a:highlight>
                <a:latin typeface="Lato"/>
                <a:ea typeface="Lato"/>
                <a:cs typeface="Lato"/>
                <a:sym typeface="Lato"/>
              </a:rPr>
              <a:t>Downside</a:t>
            </a:r>
            <a:r>
              <a:rPr lang="en" sz="1200">
                <a:solidFill>
                  <a:srgbClr val="2D3B45"/>
                </a:solidFill>
                <a:latin typeface="Lato"/>
                <a:ea typeface="Lato"/>
                <a:cs typeface="Lato"/>
                <a:sym typeface="Lato"/>
              </a:rPr>
              <a:t>: difficult to control certain variables (eg. income disparity between areas of the same kind)</a:t>
            </a:r>
            <a:endParaRPr sz="1200">
              <a:solidFill>
                <a:srgbClr val="2D3B45"/>
              </a:solidFill>
              <a:latin typeface="Lato"/>
              <a:ea typeface="Lato"/>
              <a:cs typeface="Lato"/>
              <a:sym typeface="Lato"/>
            </a:endParaRPr>
          </a:p>
          <a:p>
            <a:pPr marL="914400" lvl="1" indent="-304800" algn="l" rtl="0">
              <a:lnSpc>
                <a:spcPct val="115000"/>
              </a:lnSpc>
              <a:spcBef>
                <a:spcPts val="0"/>
              </a:spcBef>
              <a:spcAft>
                <a:spcPts val="0"/>
              </a:spcAft>
              <a:buClr>
                <a:srgbClr val="2D3B45"/>
              </a:buClr>
              <a:buSzPts val="1200"/>
              <a:buFont typeface="Lato"/>
              <a:buChar char="○"/>
            </a:pPr>
            <a:r>
              <a:rPr lang="en" sz="1200">
                <a:solidFill>
                  <a:srgbClr val="2D3B45"/>
                </a:solidFill>
                <a:latin typeface="Lato"/>
                <a:ea typeface="Lato"/>
                <a:cs typeface="Lato"/>
                <a:sym typeface="Lato"/>
              </a:rPr>
              <a:t>General Difficulties</a:t>
            </a:r>
            <a:endParaRPr sz="1200">
              <a:solidFill>
                <a:srgbClr val="2D3B45"/>
              </a:solidFill>
              <a:latin typeface="Lato"/>
              <a:ea typeface="Lato"/>
              <a:cs typeface="Lato"/>
              <a:sym typeface="Lato"/>
            </a:endParaRPr>
          </a:p>
          <a:p>
            <a:pPr marL="1371600" lvl="2" indent="-304800" algn="l" rtl="0">
              <a:lnSpc>
                <a:spcPct val="115000"/>
              </a:lnSpc>
              <a:spcBef>
                <a:spcPts val="0"/>
              </a:spcBef>
              <a:spcAft>
                <a:spcPts val="0"/>
              </a:spcAft>
              <a:buClr>
                <a:srgbClr val="2D3B45"/>
              </a:buClr>
              <a:buSzPts val="1200"/>
              <a:buFont typeface="Lato"/>
              <a:buChar char="■"/>
            </a:pPr>
            <a:r>
              <a:rPr lang="en" sz="1200">
                <a:solidFill>
                  <a:srgbClr val="2D3B45"/>
                </a:solidFill>
                <a:latin typeface="Lato"/>
                <a:ea typeface="Lato"/>
                <a:cs typeface="Lato"/>
                <a:sym typeface="Lato"/>
              </a:rPr>
              <a:t>May not be able to easily isolate causes of PPM disparities (eg. two different rural areas may have different environ factors causing the differences)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cxnSp>
        <p:nvCxnSpPr>
          <p:cNvPr id="515" name="Google Shape;515;p67"/>
          <p:cNvCxnSpPr/>
          <p:nvPr/>
        </p:nvCxnSpPr>
        <p:spPr>
          <a:xfrm>
            <a:off x="3793400" y="2571750"/>
            <a:ext cx="1368000" cy="0"/>
          </a:xfrm>
          <a:prstGeom prst="straightConnector1">
            <a:avLst/>
          </a:prstGeom>
          <a:noFill/>
          <a:ln w="9525" cap="flat" cmpd="sng">
            <a:solidFill>
              <a:schemeClr val="dk1"/>
            </a:solidFill>
            <a:prstDash val="solid"/>
            <a:round/>
            <a:headEnd type="none" w="med" len="med"/>
            <a:tailEnd type="none" w="med" len="med"/>
          </a:ln>
        </p:spPr>
      </p:cxnSp>
      <p:sp>
        <p:nvSpPr>
          <p:cNvPr id="516" name="Google Shape;516;p67"/>
          <p:cNvSpPr txBox="1">
            <a:spLocks noGrp="1"/>
          </p:cNvSpPr>
          <p:nvPr>
            <p:ph type="ctrTitle" idx="2"/>
          </p:nvPr>
        </p:nvSpPr>
        <p:spPr>
          <a:xfrm>
            <a:off x="1612025" y="2073600"/>
            <a:ext cx="2039100" cy="996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THANK YOU!</a:t>
            </a:r>
            <a:endParaRPr/>
          </a:p>
          <a:p>
            <a:pPr marL="457200" lvl="0" indent="-381000" algn="r" rtl="0">
              <a:spcBef>
                <a:spcPts val="0"/>
              </a:spcBef>
              <a:spcAft>
                <a:spcPts val="0"/>
              </a:spcAft>
              <a:buSzPts val="2400"/>
              <a:buChar char="-"/>
            </a:pPr>
            <a:r>
              <a:rPr lang="en"/>
              <a:t>WEST</a:t>
            </a:r>
            <a:endParaRPr/>
          </a:p>
        </p:txBody>
      </p:sp>
      <p:pic>
        <p:nvPicPr>
          <p:cNvPr id="517" name="Google Shape;517;p67"/>
          <p:cNvPicPr preferRelativeResize="0"/>
          <p:nvPr/>
        </p:nvPicPr>
        <p:blipFill rotWithShape="1">
          <a:blip r:embed="rId3">
            <a:alphaModFix/>
          </a:blip>
          <a:srcRect l="7358" r="18617"/>
          <a:stretch/>
        </p:blipFill>
        <p:spPr>
          <a:xfrm>
            <a:off x="4349875" y="959700"/>
            <a:ext cx="3182100" cy="3224100"/>
          </a:xfrm>
          <a:prstGeom prst="snip2DiagRect">
            <a:avLst>
              <a:gd name="adj1" fmla="val 0"/>
              <a:gd name="adj2" fmla="val 16667"/>
            </a:avLst>
          </a:prstGeom>
          <a:noFill/>
          <a:ln>
            <a:noFill/>
          </a:ln>
          <a:effectLst>
            <a:outerShdw blurRad="57150" dist="85725" dir="4080000" algn="bl" rotWithShape="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ctrTitle"/>
          </p:nvPr>
        </p:nvSpPr>
        <p:spPr>
          <a:xfrm flipH="1">
            <a:off x="976600" y="2799600"/>
            <a:ext cx="4049700" cy="13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Summary</a:t>
            </a:r>
            <a:endParaRPr sz="4800"/>
          </a:p>
          <a:p>
            <a:pPr marL="0" lvl="0" indent="0" algn="l" rtl="0">
              <a:spcBef>
                <a:spcPts val="0"/>
              </a:spcBef>
              <a:spcAft>
                <a:spcPts val="0"/>
              </a:spcAft>
              <a:buNone/>
            </a:pPr>
            <a:r>
              <a:rPr lang="en" sz="4800"/>
              <a:t>of Indicators</a:t>
            </a:r>
            <a:endParaRPr sz="4800"/>
          </a:p>
        </p:txBody>
      </p:sp>
      <p:sp>
        <p:nvSpPr>
          <p:cNvPr id="202" name="Google Shape;202;p30"/>
          <p:cNvSpPr txBox="1"/>
          <p:nvPr/>
        </p:nvSpPr>
        <p:spPr>
          <a:xfrm>
            <a:off x="976600" y="1653900"/>
            <a:ext cx="1445400" cy="11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chemeClr val="dk1"/>
                </a:solidFill>
                <a:latin typeface="Exo 2"/>
                <a:ea typeface="Exo 2"/>
                <a:cs typeface="Exo 2"/>
                <a:sym typeface="Exo 2"/>
              </a:rPr>
              <a:t>03</a:t>
            </a:r>
            <a:endParaRPr sz="7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ctrTitle" idx="4294967295"/>
          </p:nvPr>
        </p:nvSpPr>
        <p:spPr>
          <a:xfrm flipH="1">
            <a:off x="2560200" y="2114250"/>
            <a:ext cx="4023600" cy="915000"/>
          </a:xfrm>
          <a:prstGeom prst="rect">
            <a:avLst/>
          </a:prstGeom>
        </p:spPr>
        <p:txBody>
          <a:bodyPr spcFirstLastPara="1" wrap="square" lIns="91425" tIns="91425" rIns="91425" bIns="91425" anchor="t" anchorCtr="0">
            <a:noAutofit/>
          </a:bodyPr>
          <a:lstStyle/>
          <a:p>
            <a:pPr marL="457200" lvl="0" indent="-533400" algn="ctr" rtl="0">
              <a:spcBef>
                <a:spcPts val="0"/>
              </a:spcBef>
              <a:spcAft>
                <a:spcPts val="0"/>
              </a:spcAft>
              <a:buSzPts val="4800"/>
              <a:buAutoNum type="arabicPeriod"/>
            </a:pPr>
            <a:r>
              <a:rPr lang="en" sz="4800"/>
              <a:t>UHC Index</a:t>
            </a:r>
            <a:endParaRPr sz="4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2"/>
          <p:cNvPicPr preferRelativeResize="0"/>
          <p:nvPr/>
        </p:nvPicPr>
        <p:blipFill>
          <a:blip r:embed="rId3">
            <a:alphaModFix/>
          </a:blip>
          <a:stretch>
            <a:fillRect/>
          </a:stretch>
        </p:blipFill>
        <p:spPr>
          <a:xfrm>
            <a:off x="312525" y="827750"/>
            <a:ext cx="4596600" cy="3860026"/>
          </a:xfrm>
          <a:prstGeom prst="rect">
            <a:avLst/>
          </a:prstGeom>
          <a:noFill/>
          <a:ln>
            <a:noFill/>
          </a:ln>
        </p:spPr>
      </p:pic>
      <p:pic>
        <p:nvPicPr>
          <p:cNvPr id="213" name="Google Shape;213;p32"/>
          <p:cNvPicPr preferRelativeResize="0"/>
          <p:nvPr/>
        </p:nvPicPr>
        <p:blipFill>
          <a:blip r:embed="rId4">
            <a:alphaModFix/>
          </a:blip>
          <a:stretch>
            <a:fillRect/>
          </a:stretch>
        </p:blipFill>
        <p:spPr>
          <a:xfrm>
            <a:off x="312525" y="827750"/>
            <a:ext cx="4596600" cy="3860003"/>
          </a:xfrm>
          <a:prstGeom prst="rect">
            <a:avLst/>
          </a:prstGeom>
          <a:noFill/>
          <a:ln>
            <a:noFill/>
          </a:ln>
        </p:spPr>
      </p:pic>
      <p:pic>
        <p:nvPicPr>
          <p:cNvPr id="214" name="Google Shape;214;p32"/>
          <p:cNvPicPr preferRelativeResize="0"/>
          <p:nvPr/>
        </p:nvPicPr>
        <p:blipFill>
          <a:blip r:embed="rId5">
            <a:alphaModFix/>
          </a:blip>
          <a:stretch>
            <a:fillRect/>
          </a:stretch>
        </p:blipFill>
        <p:spPr>
          <a:xfrm>
            <a:off x="312525" y="827750"/>
            <a:ext cx="4596600" cy="3860003"/>
          </a:xfrm>
          <a:prstGeom prst="rect">
            <a:avLst/>
          </a:prstGeom>
          <a:noFill/>
          <a:ln>
            <a:noFill/>
          </a:ln>
        </p:spPr>
      </p:pic>
      <p:pic>
        <p:nvPicPr>
          <p:cNvPr id="215" name="Google Shape;215;p32"/>
          <p:cNvPicPr preferRelativeResize="0"/>
          <p:nvPr/>
        </p:nvPicPr>
        <p:blipFill>
          <a:blip r:embed="rId6">
            <a:alphaModFix/>
          </a:blip>
          <a:stretch>
            <a:fillRect/>
          </a:stretch>
        </p:blipFill>
        <p:spPr>
          <a:xfrm>
            <a:off x="312525" y="827750"/>
            <a:ext cx="4596600" cy="3860003"/>
          </a:xfrm>
          <a:prstGeom prst="rect">
            <a:avLst/>
          </a:prstGeom>
          <a:noFill/>
          <a:ln>
            <a:noFill/>
          </a:ln>
        </p:spPr>
      </p:pic>
      <p:sp>
        <p:nvSpPr>
          <p:cNvPr id="216" name="Google Shape;216;p32"/>
          <p:cNvSpPr txBox="1"/>
          <p:nvPr/>
        </p:nvSpPr>
        <p:spPr>
          <a:xfrm>
            <a:off x="312525" y="180375"/>
            <a:ext cx="2057400" cy="56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Exo 2"/>
                <a:ea typeface="Exo 2"/>
                <a:cs typeface="Exo 2"/>
                <a:sym typeface="Exo 2"/>
              </a:rPr>
              <a:t>1. UHC Index</a:t>
            </a:r>
            <a:endParaRPr sz="2400"/>
          </a:p>
        </p:txBody>
      </p:sp>
      <p:pic>
        <p:nvPicPr>
          <p:cNvPr id="217" name="Google Shape;217;p32"/>
          <p:cNvPicPr preferRelativeResize="0"/>
          <p:nvPr/>
        </p:nvPicPr>
        <p:blipFill rotWithShape="1">
          <a:blip r:embed="rId7">
            <a:alphaModFix/>
          </a:blip>
          <a:srcRect l="48245"/>
          <a:stretch/>
        </p:blipFill>
        <p:spPr>
          <a:xfrm>
            <a:off x="5128775" y="244263"/>
            <a:ext cx="2057401" cy="2329934"/>
          </a:xfrm>
          <a:prstGeom prst="rect">
            <a:avLst/>
          </a:prstGeom>
          <a:noFill/>
          <a:ln>
            <a:noFill/>
          </a:ln>
        </p:spPr>
      </p:pic>
      <p:pic>
        <p:nvPicPr>
          <p:cNvPr id="218" name="Google Shape;218;p32"/>
          <p:cNvPicPr preferRelativeResize="0"/>
          <p:nvPr/>
        </p:nvPicPr>
        <p:blipFill rotWithShape="1">
          <a:blip r:embed="rId8">
            <a:alphaModFix/>
          </a:blip>
          <a:srcRect b="11668"/>
          <a:stretch/>
        </p:blipFill>
        <p:spPr>
          <a:xfrm>
            <a:off x="5128774" y="2691437"/>
            <a:ext cx="2057400" cy="2207779"/>
          </a:xfrm>
          <a:prstGeom prst="rect">
            <a:avLst/>
          </a:prstGeom>
          <a:noFill/>
          <a:ln>
            <a:noFill/>
          </a:ln>
        </p:spPr>
      </p:pic>
      <p:sp>
        <p:nvSpPr>
          <p:cNvPr id="219" name="Google Shape;219;p32"/>
          <p:cNvSpPr txBox="1"/>
          <p:nvPr/>
        </p:nvSpPr>
        <p:spPr>
          <a:xfrm>
            <a:off x="7279000" y="1290150"/>
            <a:ext cx="1966200" cy="293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666666"/>
                </a:solidFill>
                <a:latin typeface="Lato"/>
                <a:ea typeface="Lato"/>
                <a:cs typeface="Lato"/>
                <a:sym typeface="Lato"/>
              </a:rPr>
              <a:t>SUMMARY</a:t>
            </a:r>
            <a:endParaRPr b="1">
              <a:solidFill>
                <a:srgbClr val="666666"/>
              </a:solidFill>
              <a:latin typeface="Lato"/>
              <a:ea typeface="Lato"/>
              <a:cs typeface="Lato"/>
              <a:sym typeface="Lato"/>
            </a:endParaRPr>
          </a:p>
          <a:p>
            <a:pPr marL="0" lvl="0" indent="0" algn="l" rtl="0">
              <a:lnSpc>
                <a:spcPct val="115000"/>
              </a:lnSpc>
              <a:spcBef>
                <a:spcPts val="1600"/>
              </a:spcBef>
              <a:spcAft>
                <a:spcPts val="0"/>
              </a:spcAft>
              <a:buNone/>
            </a:pPr>
            <a:r>
              <a:rPr lang="en">
                <a:solidFill>
                  <a:srgbClr val="666666"/>
                </a:solidFill>
                <a:latin typeface="Lato"/>
                <a:ea typeface="Lato"/>
                <a:cs typeface="Lato"/>
                <a:sym typeface="Lato"/>
              </a:rPr>
              <a:t>Min.               38.00 </a:t>
            </a:r>
            <a:endParaRPr>
              <a:solidFill>
                <a:srgbClr val="666666"/>
              </a:solidFill>
              <a:latin typeface="Lato"/>
              <a:ea typeface="Lato"/>
              <a:cs typeface="Lato"/>
              <a:sym typeface="Lato"/>
            </a:endParaRPr>
          </a:p>
          <a:p>
            <a:pPr marL="0" lvl="0" indent="0" algn="l" rtl="0">
              <a:lnSpc>
                <a:spcPct val="115000"/>
              </a:lnSpc>
              <a:spcBef>
                <a:spcPts val="1600"/>
              </a:spcBef>
              <a:spcAft>
                <a:spcPts val="0"/>
              </a:spcAft>
              <a:buNone/>
            </a:pPr>
            <a:r>
              <a:rPr lang="en">
                <a:solidFill>
                  <a:srgbClr val="666666"/>
                </a:solidFill>
                <a:latin typeface="Lato"/>
                <a:ea typeface="Lato"/>
                <a:cs typeface="Lato"/>
                <a:sym typeface="Lato"/>
              </a:rPr>
              <a:t>1st Qu.         56.00</a:t>
            </a:r>
            <a:endParaRPr>
              <a:solidFill>
                <a:srgbClr val="666666"/>
              </a:solidFill>
              <a:latin typeface="Lato"/>
              <a:ea typeface="Lato"/>
              <a:cs typeface="Lato"/>
              <a:sym typeface="Lato"/>
            </a:endParaRPr>
          </a:p>
          <a:p>
            <a:pPr marL="0" lvl="0" indent="0" algn="l" rtl="0">
              <a:lnSpc>
                <a:spcPct val="115000"/>
              </a:lnSpc>
              <a:spcBef>
                <a:spcPts val="1600"/>
              </a:spcBef>
              <a:spcAft>
                <a:spcPts val="0"/>
              </a:spcAft>
              <a:buNone/>
            </a:pPr>
            <a:r>
              <a:rPr lang="en">
                <a:solidFill>
                  <a:srgbClr val="666666"/>
                </a:solidFill>
                <a:latin typeface="Lato"/>
                <a:ea typeface="Lato"/>
                <a:cs typeface="Lato"/>
                <a:sym typeface="Lato"/>
              </a:rPr>
              <a:t>Median        65.00  </a:t>
            </a:r>
            <a:endParaRPr>
              <a:solidFill>
                <a:srgbClr val="666666"/>
              </a:solidFill>
              <a:latin typeface="Lato"/>
              <a:ea typeface="Lato"/>
              <a:cs typeface="Lato"/>
              <a:sym typeface="Lato"/>
            </a:endParaRPr>
          </a:p>
          <a:p>
            <a:pPr marL="0" lvl="0" indent="0" algn="l" rtl="0">
              <a:lnSpc>
                <a:spcPct val="115000"/>
              </a:lnSpc>
              <a:spcBef>
                <a:spcPts val="1600"/>
              </a:spcBef>
              <a:spcAft>
                <a:spcPts val="0"/>
              </a:spcAft>
              <a:buNone/>
            </a:pPr>
            <a:r>
              <a:rPr lang="en">
                <a:solidFill>
                  <a:srgbClr val="666666"/>
                </a:solidFill>
                <a:latin typeface="Lato"/>
                <a:ea typeface="Lato"/>
                <a:cs typeface="Lato"/>
                <a:sym typeface="Lato"/>
              </a:rPr>
              <a:t>Mean             61.74</a:t>
            </a:r>
            <a:endParaRPr>
              <a:solidFill>
                <a:srgbClr val="666666"/>
              </a:solidFill>
              <a:latin typeface="Lato"/>
              <a:ea typeface="Lato"/>
              <a:cs typeface="Lato"/>
              <a:sym typeface="Lato"/>
            </a:endParaRPr>
          </a:p>
          <a:p>
            <a:pPr marL="0" lvl="0" indent="0" algn="l" rtl="0">
              <a:lnSpc>
                <a:spcPct val="115000"/>
              </a:lnSpc>
              <a:spcBef>
                <a:spcPts val="1600"/>
              </a:spcBef>
              <a:spcAft>
                <a:spcPts val="0"/>
              </a:spcAft>
              <a:buNone/>
            </a:pPr>
            <a:r>
              <a:rPr lang="en">
                <a:solidFill>
                  <a:srgbClr val="666666"/>
                </a:solidFill>
                <a:latin typeface="Lato"/>
                <a:ea typeface="Lato"/>
                <a:cs typeface="Lato"/>
                <a:sym typeface="Lato"/>
              </a:rPr>
              <a:t>3rd Qu.        70.00</a:t>
            </a:r>
            <a:endParaRPr>
              <a:solidFill>
                <a:srgbClr val="666666"/>
              </a:solidFill>
              <a:latin typeface="Lato"/>
              <a:ea typeface="Lato"/>
              <a:cs typeface="Lato"/>
              <a:sym typeface="Lato"/>
            </a:endParaRPr>
          </a:p>
          <a:p>
            <a:pPr marL="0" lvl="0" indent="0" algn="l" rtl="0">
              <a:lnSpc>
                <a:spcPct val="115000"/>
              </a:lnSpc>
              <a:spcBef>
                <a:spcPts val="1600"/>
              </a:spcBef>
              <a:spcAft>
                <a:spcPts val="1600"/>
              </a:spcAft>
              <a:buNone/>
            </a:pPr>
            <a:r>
              <a:rPr lang="en">
                <a:solidFill>
                  <a:srgbClr val="666666"/>
                </a:solidFill>
                <a:latin typeface="Lato"/>
                <a:ea typeface="Lato"/>
                <a:cs typeface="Lato"/>
                <a:sym typeface="Lato"/>
              </a:rPr>
              <a:t>Max.               78.00</a:t>
            </a:r>
            <a:endParaRPr>
              <a:solidFill>
                <a:srgbClr val="666666"/>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3"/>
          <p:cNvSpPr txBox="1">
            <a:spLocks noGrp="1"/>
          </p:cNvSpPr>
          <p:nvPr>
            <p:ph type="ctrTitle" idx="4294967295"/>
          </p:nvPr>
        </p:nvSpPr>
        <p:spPr>
          <a:xfrm flipH="1">
            <a:off x="1635600" y="1753800"/>
            <a:ext cx="5872800" cy="16359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sz="4800"/>
              <a:t>2. Mortality Rate</a:t>
            </a:r>
            <a:endParaRPr sz="4800"/>
          </a:p>
          <a:p>
            <a:pPr marL="457200" lvl="0" indent="0" algn="ctr" rtl="0">
              <a:spcBef>
                <a:spcPts val="0"/>
              </a:spcBef>
              <a:spcAft>
                <a:spcPts val="0"/>
              </a:spcAft>
              <a:buNone/>
            </a:pPr>
            <a:r>
              <a:rPr lang="en" sz="4800"/>
              <a:t>(Unsafe Water)</a:t>
            </a:r>
            <a:endParaRPr sz="4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p:nvPr/>
        </p:nvSpPr>
        <p:spPr>
          <a:xfrm>
            <a:off x="546900" y="203925"/>
            <a:ext cx="5117400" cy="56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Exo 2"/>
                <a:ea typeface="Exo 2"/>
                <a:cs typeface="Exo 2"/>
                <a:sym typeface="Exo 2"/>
              </a:rPr>
              <a:t>2. Mortality Rate</a:t>
            </a:r>
            <a:endParaRPr sz="2400" b="1">
              <a:solidFill>
                <a:schemeClr val="dk1"/>
              </a:solidFill>
              <a:latin typeface="Exo 2"/>
              <a:ea typeface="Exo 2"/>
              <a:cs typeface="Exo 2"/>
              <a:sym typeface="Exo 2"/>
            </a:endParaRPr>
          </a:p>
          <a:p>
            <a:pPr marL="0" lvl="0" indent="0" algn="l" rtl="0">
              <a:spcBef>
                <a:spcPts val="0"/>
              </a:spcBef>
              <a:spcAft>
                <a:spcPts val="0"/>
              </a:spcAft>
              <a:buNone/>
            </a:pPr>
            <a:r>
              <a:rPr lang="en" sz="2400" b="1">
                <a:solidFill>
                  <a:schemeClr val="dk1"/>
                </a:solidFill>
                <a:latin typeface="Exo 2"/>
                <a:ea typeface="Exo 2"/>
                <a:cs typeface="Exo 2"/>
                <a:sym typeface="Exo 2"/>
              </a:rPr>
              <a:t>(Unsafe Water)</a:t>
            </a:r>
            <a:endParaRPr sz="2400"/>
          </a:p>
        </p:txBody>
      </p:sp>
      <p:pic>
        <p:nvPicPr>
          <p:cNvPr id="230" name="Google Shape;230;p34"/>
          <p:cNvPicPr preferRelativeResize="0"/>
          <p:nvPr/>
        </p:nvPicPr>
        <p:blipFill rotWithShape="1">
          <a:blip r:embed="rId3">
            <a:alphaModFix/>
          </a:blip>
          <a:srcRect l="49205"/>
          <a:stretch/>
        </p:blipFill>
        <p:spPr>
          <a:xfrm>
            <a:off x="4844050" y="273213"/>
            <a:ext cx="1958875" cy="2479725"/>
          </a:xfrm>
          <a:prstGeom prst="rect">
            <a:avLst/>
          </a:prstGeom>
          <a:noFill/>
          <a:ln>
            <a:noFill/>
          </a:ln>
        </p:spPr>
      </p:pic>
      <p:pic>
        <p:nvPicPr>
          <p:cNvPr id="231" name="Google Shape;231;p34"/>
          <p:cNvPicPr preferRelativeResize="0"/>
          <p:nvPr/>
        </p:nvPicPr>
        <p:blipFill>
          <a:blip r:embed="rId4">
            <a:alphaModFix/>
          </a:blip>
          <a:stretch>
            <a:fillRect/>
          </a:stretch>
        </p:blipFill>
        <p:spPr>
          <a:xfrm>
            <a:off x="464900" y="1128075"/>
            <a:ext cx="4248874" cy="3802674"/>
          </a:xfrm>
          <a:prstGeom prst="rect">
            <a:avLst/>
          </a:prstGeom>
          <a:noFill/>
          <a:ln>
            <a:noFill/>
          </a:ln>
        </p:spPr>
      </p:pic>
      <p:pic>
        <p:nvPicPr>
          <p:cNvPr id="232" name="Google Shape;232;p34"/>
          <p:cNvPicPr preferRelativeResize="0"/>
          <p:nvPr/>
        </p:nvPicPr>
        <p:blipFill>
          <a:blip r:embed="rId5">
            <a:alphaModFix/>
          </a:blip>
          <a:stretch>
            <a:fillRect/>
          </a:stretch>
        </p:blipFill>
        <p:spPr>
          <a:xfrm>
            <a:off x="464900" y="1128075"/>
            <a:ext cx="4248874" cy="3802666"/>
          </a:xfrm>
          <a:prstGeom prst="rect">
            <a:avLst/>
          </a:prstGeom>
          <a:noFill/>
          <a:ln>
            <a:noFill/>
          </a:ln>
        </p:spPr>
      </p:pic>
      <p:pic>
        <p:nvPicPr>
          <p:cNvPr id="233" name="Google Shape;233;p34"/>
          <p:cNvPicPr preferRelativeResize="0"/>
          <p:nvPr/>
        </p:nvPicPr>
        <p:blipFill>
          <a:blip r:embed="rId6">
            <a:alphaModFix/>
          </a:blip>
          <a:stretch>
            <a:fillRect/>
          </a:stretch>
        </p:blipFill>
        <p:spPr>
          <a:xfrm>
            <a:off x="464900" y="1128088"/>
            <a:ext cx="4248874" cy="3802659"/>
          </a:xfrm>
          <a:prstGeom prst="rect">
            <a:avLst/>
          </a:prstGeom>
          <a:noFill/>
          <a:ln>
            <a:noFill/>
          </a:ln>
        </p:spPr>
      </p:pic>
      <p:pic>
        <p:nvPicPr>
          <p:cNvPr id="234" name="Google Shape;234;p34"/>
          <p:cNvPicPr preferRelativeResize="0"/>
          <p:nvPr/>
        </p:nvPicPr>
        <p:blipFill>
          <a:blip r:embed="rId7">
            <a:alphaModFix/>
          </a:blip>
          <a:stretch>
            <a:fillRect/>
          </a:stretch>
        </p:blipFill>
        <p:spPr>
          <a:xfrm>
            <a:off x="383278" y="1128075"/>
            <a:ext cx="4248874" cy="3802662"/>
          </a:xfrm>
          <a:prstGeom prst="rect">
            <a:avLst/>
          </a:prstGeom>
          <a:noFill/>
          <a:ln>
            <a:noFill/>
          </a:ln>
        </p:spPr>
      </p:pic>
      <p:pic>
        <p:nvPicPr>
          <p:cNvPr id="235" name="Google Shape;235;p34"/>
          <p:cNvPicPr preferRelativeResize="0"/>
          <p:nvPr/>
        </p:nvPicPr>
        <p:blipFill rotWithShape="1">
          <a:blip r:embed="rId8">
            <a:alphaModFix/>
          </a:blip>
          <a:srcRect b="12732"/>
          <a:stretch/>
        </p:blipFill>
        <p:spPr>
          <a:xfrm>
            <a:off x="4844050" y="2918613"/>
            <a:ext cx="1958875" cy="2020969"/>
          </a:xfrm>
          <a:prstGeom prst="rect">
            <a:avLst/>
          </a:prstGeom>
          <a:noFill/>
          <a:ln>
            <a:noFill/>
          </a:ln>
        </p:spPr>
      </p:pic>
      <p:sp>
        <p:nvSpPr>
          <p:cNvPr id="236" name="Google Shape;236;p34"/>
          <p:cNvSpPr txBox="1"/>
          <p:nvPr/>
        </p:nvSpPr>
        <p:spPr>
          <a:xfrm>
            <a:off x="7014825" y="1071750"/>
            <a:ext cx="18789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rgbClr val="666666"/>
                </a:solidFill>
                <a:latin typeface="Lato"/>
                <a:ea typeface="Lato"/>
                <a:cs typeface="Lato"/>
                <a:sym typeface="Lato"/>
              </a:rPr>
              <a:t>SUMMARY</a:t>
            </a:r>
            <a:endParaRPr sz="1600" b="1">
              <a:solidFill>
                <a:srgbClr val="666666"/>
              </a:solidFill>
              <a:latin typeface="Lato"/>
              <a:ea typeface="Lato"/>
              <a:cs typeface="Lato"/>
              <a:sym typeface="Lato"/>
            </a:endParaRPr>
          </a:p>
          <a:p>
            <a:pPr marL="0" lvl="0" indent="0" algn="l" rtl="0">
              <a:lnSpc>
                <a:spcPct val="115000"/>
              </a:lnSpc>
              <a:spcBef>
                <a:spcPts val="1600"/>
              </a:spcBef>
              <a:spcAft>
                <a:spcPts val="0"/>
              </a:spcAft>
              <a:buNone/>
            </a:pPr>
            <a:r>
              <a:rPr lang="en" sz="1600">
                <a:solidFill>
                  <a:srgbClr val="666666"/>
                </a:solidFill>
                <a:latin typeface="Lato"/>
                <a:ea typeface="Lato"/>
                <a:cs typeface="Lato"/>
                <a:sym typeface="Lato"/>
              </a:rPr>
              <a:t>Min.               0 </a:t>
            </a:r>
            <a:endParaRPr sz="1600">
              <a:solidFill>
                <a:srgbClr val="666666"/>
              </a:solidFill>
              <a:latin typeface="Lato"/>
              <a:ea typeface="Lato"/>
              <a:cs typeface="Lato"/>
              <a:sym typeface="Lato"/>
            </a:endParaRPr>
          </a:p>
          <a:p>
            <a:pPr marL="0" lvl="0" indent="0" algn="l" rtl="0">
              <a:lnSpc>
                <a:spcPct val="115000"/>
              </a:lnSpc>
              <a:spcBef>
                <a:spcPts val="1600"/>
              </a:spcBef>
              <a:spcAft>
                <a:spcPts val="0"/>
              </a:spcAft>
              <a:buNone/>
            </a:pPr>
            <a:r>
              <a:rPr lang="en" sz="1600">
                <a:solidFill>
                  <a:srgbClr val="666666"/>
                </a:solidFill>
                <a:latin typeface="Lato"/>
                <a:ea typeface="Lato"/>
                <a:cs typeface="Lato"/>
                <a:sym typeface="Lato"/>
              </a:rPr>
              <a:t>1st Qu.         0.400</a:t>
            </a:r>
            <a:endParaRPr sz="1600">
              <a:solidFill>
                <a:srgbClr val="666666"/>
              </a:solidFill>
              <a:latin typeface="Lato"/>
              <a:ea typeface="Lato"/>
              <a:cs typeface="Lato"/>
              <a:sym typeface="Lato"/>
            </a:endParaRPr>
          </a:p>
          <a:p>
            <a:pPr marL="0" lvl="0" indent="0" algn="l" rtl="0">
              <a:lnSpc>
                <a:spcPct val="115000"/>
              </a:lnSpc>
              <a:spcBef>
                <a:spcPts val="1600"/>
              </a:spcBef>
              <a:spcAft>
                <a:spcPts val="0"/>
              </a:spcAft>
              <a:buNone/>
            </a:pPr>
            <a:r>
              <a:rPr lang="en" sz="1600">
                <a:solidFill>
                  <a:srgbClr val="666666"/>
                </a:solidFill>
                <a:latin typeface="Lato"/>
                <a:ea typeface="Lato"/>
                <a:cs typeface="Lato"/>
                <a:sym typeface="Lato"/>
              </a:rPr>
              <a:t>Median        1.300 </a:t>
            </a:r>
            <a:endParaRPr sz="1600">
              <a:solidFill>
                <a:srgbClr val="666666"/>
              </a:solidFill>
              <a:latin typeface="Lato"/>
              <a:ea typeface="Lato"/>
              <a:cs typeface="Lato"/>
              <a:sym typeface="Lato"/>
            </a:endParaRPr>
          </a:p>
          <a:p>
            <a:pPr marL="0" lvl="0" indent="0" algn="l" rtl="0">
              <a:lnSpc>
                <a:spcPct val="115000"/>
              </a:lnSpc>
              <a:spcBef>
                <a:spcPts val="1600"/>
              </a:spcBef>
              <a:spcAft>
                <a:spcPts val="0"/>
              </a:spcAft>
              <a:buNone/>
            </a:pPr>
            <a:r>
              <a:rPr lang="en" sz="1600">
                <a:solidFill>
                  <a:srgbClr val="666666"/>
                </a:solidFill>
                <a:latin typeface="Lato"/>
                <a:ea typeface="Lato"/>
                <a:cs typeface="Lato"/>
                <a:sym typeface="Lato"/>
              </a:rPr>
              <a:t>Mean             9.017</a:t>
            </a:r>
            <a:endParaRPr sz="1600">
              <a:solidFill>
                <a:srgbClr val="666666"/>
              </a:solidFill>
              <a:latin typeface="Lato"/>
              <a:ea typeface="Lato"/>
              <a:cs typeface="Lato"/>
              <a:sym typeface="Lato"/>
            </a:endParaRPr>
          </a:p>
          <a:p>
            <a:pPr marL="0" lvl="0" indent="0" algn="l" rtl="0">
              <a:lnSpc>
                <a:spcPct val="115000"/>
              </a:lnSpc>
              <a:spcBef>
                <a:spcPts val="1600"/>
              </a:spcBef>
              <a:spcAft>
                <a:spcPts val="0"/>
              </a:spcAft>
              <a:buNone/>
            </a:pPr>
            <a:r>
              <a:rPr lang="en" sz="1600">
                <a:solidFill>
                  <a:srgbClr val="666666"/>
                </a:solidFill>
                <a:latin typeface="Lato"/>
                <a:ea typeface="Lato"/>
                <a:cs typeface="Lato"/>
                <a:sym typeface="Lato"/>
              </a:rPr>
              <a:t>3rd Qu.        10.850</a:t>
            </a:r>
            <a:endParaRPr sz="1600">
              <a:solidFill>
                <a:srgbClr val="666666"/>
              </a:solidFill>
              <a:latin typeface="Lato"/>
              <a:ea typeface="Lato"/>
              <a:cs typeface="Lato"/>
              <a:sym typeface="Lato"/>
            </a:endParaRPr>
          </a:p>
          <a:p>
            <a:pPr marL="0" lvl="0" indent="0" algn="l" rtl="0">
              <a:lnSpc>
                <a:spcPct val="115000"/>
              </a:lnSpc>
              <a:spcBef>
                <a:spcPts val="1600"/>
              </a:spcBef>
              <a:spcAft>
                <a:spcPts val="1600"/>
              </a:spcAft>
              <a:buNone/>
            </a:pPr>
            <a:r>
              <a:rPr lang="en" sz="1600">
                <a:solidFill>
                  <a:srgbClr val="666666"/>
                </a:solidFill>
                <a:latin typeface="Lato"/>
                <a:ea typeface="Lato"/>
                <a:cs typeface="Lato"/>
                <a:sym typeface="Lato"/>
              </a:rPr>
              <a:t>Max.               68.600</a:t>
            </a:r>
            <a:endParaRPr sz="1600">
              <a:solidFill>
                <a:srgbClr val="666666"/>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2475</Words>
  <Application>Microsoft Macintosh PowerPoint</Application>
  <PresentationFormat>On-screen Show (16:9)</PresentationFormat>
  <Paragraphs>356</Paragraphs>
  <Slides>42</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Lato</vt:lpstr>
      <vt:lpstr>Fira Sans Extra Condensed Medium</vt:lpstr>
      <vt:lpstr>Roboto Condensed Light</vt:lpstr>
      <vt:lpstr>Exo 2</vt:lpstr>
      <vt:lpstr>Arial</vt:lpstr>
      <vt:lpstr>Squada One</vt:lpstr>
      <vt:lpstr>Roboto Condensed</vt:lpstr>
      <vt:lpstr>Helvetica Neue</vt:lpstr>
      <vt:lpstr>Tech Newsletter by Slidesgo</vt:lpstr>
      <vt:lpstr>Data Analysis of SDG Indicators</vt:lpstr>
      <vt:lpstr>UN SUSTAINABLE DEVELOPMENT</vt:lpstr>
      <vt:lpstr>PowerPoint Presentation</vt:lpstr>
      <vt:lpstr>02  Our Initial Hypothesis</vt:lpstr>
      <vt:lpstr>Summary of Indicators</vt:lpstr>
      <vt:lpstr>UHC Index</vt:lpstr>
      <vt:lpstr>PowerPoint Presentation</vt:lpstr>
      <vt:lpstr>2. Mortality Rate (Unsafe Water)</vt:lpstr>
      <vt:lpstr>PowerPoint Presentation</vt:lpstr>
      <vt:lpstr>3. Development Assistance</vt:lpstr>
      <vt:lpstr>PowerPoint Presentation</vt:lpstr>
      <vt:lpstr>4. Proportion of Clean Water</vt:lpstr>
      <vt:lpstr>PowerPoint Presentation</vt:lpstr>
      <vt:lpstr>Examining Correlation</vt:lpstr>
      <vt:lpstr>Three Main Checks:</vt:lpstr>
      <vt:lpstr>Scatter Plot Check:</vt:lpstr>
      <vt:lpstr>Residual Plot Check:</vt:lpstr>
      <vt:lpstr>Histogram / QQ-Plot Check:</vt:lpstr>
      <vt:lpstr>Plot 1: Relation for Goal 3 (Good Health)</vt:lpstr>
      <vt:lpstr>Plot 2: Relation for Goal 6 (Clean Water)</vt:lpstr>
      <vt:lpstr>Plot 3: UHC Index x Development Assistance </vt:lpstr>
      <vt:lpstr>PowerPoint Presentation</vt:lpstr>
      <vt:lpstr>Plot 5:  Mortality Rate  (Unsafe Water) x Development Assistance</vt:lpstr>
      <vt:lpstr>Plot 6:  Mortality Rate  (Unsafe Water) x  Proportion Clean Water</vt:lpstr>
      <vt:lpstr>Conclusion &amp; Lurking Variables</vt:lpstr>
      <vt:lpstr>Plot 1: Relation for Goal 3 (UHC x Mortality rate from unsafe water)</vt:lpstr>
      <vt:lpstr>Plot 2: Relation for Goal 6 (development assistance x proportion safe water)</vt:lpstr>
      <vt:lpstr>Plot 3: UHC Index x Development Assistance</vt:lpstr>
      <vt:lpstr>Plot 4: UHC Index x Proportion of Clean Water</vt:lpstr>
      <vt:lpstr>Plot 5:  Mortality Rate (Unsafe Water) x Development Assistance</vt:lpstr>
      <vt:lpstr>Plot 6: Mortality Rate (Unsafe Water) x Proportion Clean Water </vt:lpstr>
      <vt:lpstr>Permutations</vt:lpstr>
      <vt:lpstr>Initial Slope: -511 Mean: -0.51892 Minimum: -330.72  Statistically Significant! </vt:lpstr>
      <vt:lpstr>Initial Slope: 0.029660 Mean: -0.00013328 Maximum: 0.019823  Statistically Significant! </vt:lpstr>
      <vt:lpstr>Initial Slope: -0.18446 Mean: 0.00082110 Minimum: -0.15734  Statistically Significant! </vt:lpstr>
      <vt:lpstr>Histogram 4: Total Official Development Assistance and Mortality Rate  Initial Slope: 0.16631 Mean: 0.00095952 Maximum: 0.47641 ~13.9% of trials greater than our slope  NOT Statistically Significant! </vt:lpstr>
      <vt:lpstr>Histogram 5: Total Official Development Assistance and UHC  Initial Slope: -0.039909 Mean: 0.00030435 Minimum: -0.070657 ~6.3% of trials smaller than our slope  NOT Statistically Significant! </vt:lpstr>
      <vt:lpstr>Histogram 6: Proportion of Safe Water and Total Official Development Assistance  Initial Slope: -1.0593 Mean: 0.0013328 Minimum: -0.13151  Statistically Significant! </vt:lpstr>
      <vt:lpstr>New Indicators</vt:lpstr>
      <vt:lpstr>Goal 3: Good Health and Well-Being</vt:lpstr>
      <vt:lpstr>Goal 6: Clean Water and Sanitation</vt:lpstr>
      <vt:lpstr>THANK YOU! WEST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of SDG Indicators</dc:title>
  <cp:lastModifiedBy>Stefan-Cristian Roata</cp:lastModifiedBy>
  <cp:revision>1</cp:revision>
  <dcterms:modified xsi:type="dcterms:W3CDTF">2021-01-13T13:53:55Z</dcterms:modified>
</cp:coreProperties>
</file>